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2.xml" ContentType="application/vnd.openxmlformats-officedocument.drawingml.chartshapes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ppt/charts/chart8.xml" ContentType="application/vnd.openxmlformats-officedocument.drawingml.chart+xml"/>
  <Override PartName="/ppt/drawings/drawing4.xml" ContentType="application/vnd.openxmlformats-officedocument.drawingml.chartshape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2"/>
  </p:notesMasterIdLst>
  <p:handoutMasterIdLst>
    <p:handoutMasterId r:id="rId33"/>
  </p:handoutMasterIdLst>
  <p:sldIdLst>
    <p:sldId id="256" r:id="rId2"/>
    <p:sldId id="292" r:id="rId3"/>
    <p:sldId id="260" r:id="rId4"/>
    <p:sldId id="261" r:id="rId5"/>
    <p:sldId id="279" r:id="rId6"/>
    <p:sldId id="281" r:id="rId7"/>
    <p:sldId id="282" r:id="rId8"/>
    <p:sldId id="262" r:id="rId9"/>
    <p:sldId id="263" r:id="rId10"/>
    <p:sldId id="259" r:id="rId11"/>
    <p:sldId id="297" r:id="rId12"/>
    <p:sldId id="289" r:id="rId13"/>
    <p:sldId id="293" r:id="rId14"/>
    <p:sldId id="290" r:id="rId15"/>
    <p:sldId id="270" r:id="rId16"/>
    <p:sldId id="268" r:id="rId17"/>
    <p:sldId id="269" r:id="rId18"/>
    <p:sldId id="272" r:id="rId19"/>
    <p:sldId id="273" r:id="rId20"/>
    <p:sldId id="274" r:id="rId21"/>
    <p:sldId id="275" r:id="rId22"/>
    <p:sldId id="283" r:id="rId23"/>
    <p:sldId id="284" r:id="rId24"/>
    <p:sldId id="285" r:id="rId25"/>
    <p:sldId id="286" r:id="rId26"/>
    <p:sldId id="287" r:id="rId27"/>
    <p:sldId id="296" r:id="rId28"/>
    <p:sldId id="265" r:id="rId29"/>
    <p:sldId id="266" r:id="rId30"/>
    <p:sldId id="29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3291333-FF80-49FD-86DA-F66BF1CB718E}">
          <p14:sldIdLst>
            <p14:sldId id="256"/>
            <p14:sldId id="292"/>
            <p14:sldId id="260"/>
            <p14:sldId id="261"/>
            <p14:sldId id="279"/>
            <p14:sldId id="281"/>
            <p14:sldId id="282"/>
            <p14:sldId id="262"/>
            <p14:sldId id="263"/>
            <p14:sldId id="259"/>
            <p14:sldId id="297"/>
            <p14:sldId id="289"/>
            <p14:sldId id="293"/>
            <p14:sldId id="290"/>
            <p14:sldId id="270"/>
            <p14:sldId id="268"/>
            <p14:sldId id="269"/>
            <p14:sldId id="272"/>
            <p14:sldId id="273"/>
            <p14:sldId id="274"/>
            <p14:sldId id="275"/>
            <p14:sldId id="283"/>
            <p14:sldId id="284"/>
            <p14:sldId id="285"/>
            <p14:sldId id="286"/>
            <p14:sldId id="287"/>
            <p14:sldId id="296"/>
            <p14:sldId id="265"/>
            <p14:sldId id="266"/>
            <p14:sldId id="29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D3DD1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87429" autoAdjust="0"/>
  </p:normalViewPr>
  <p:slideViewPr>
    <p:cSldViewPr snapToGrid="0">
      <p:cViewPr>
        <p:scale>
          <a:sx n="91" d="100"/>
          <a:sy n="91" d="100"/>
        </p:scale>
        <p:origin x="-2220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b9ca\Desktop\Assignments\VLSI%20Design\Project\Design%20Review2\SRAM%20DataMod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b9ca\Desktop\Assignments\VLSI%20Design\Project\Design%20Review2\SRAM%20DataMod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b9ca\Desktop\Assignments\VLSI%20Design\Project\Design%20Review2\SRAM%20DataMo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b9ca\Desktop\Assignments\VLSI%20Design\Project\Design%20Review2\SRAM%20DataMod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b9ca\Desktop\Assignments\VLSI%20Design\Project\Design%20Review2\SRAM%20DataMod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b9ca\Desktop\Assignments\VLSI%20Design\Project\Design%20Review2\SRAM%20DataMod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ab9ca\Desktop\Assignments\VLSI%20Design\Project\Design%20Review2\SRAM%20DataMod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ab9ca\Desktop\Assignments\VLSI%20Design\Project\Design%20Review2\SRAM%20DataMod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ab9ca\Desktop\Assignments\VLSI%20Design\Project\Design%20Review2\SRAM%20DataMod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b9ca\Desktop\Assignments\VLSI%20Design\Project\Design%20Review2\SRAM%20DataMo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000" dirty="0"/>
              <a:t>Comparison of Read Energy @ 0.3V 27C  with LER Energy @ 0. 5V 27C in 4KB </a:t>
            </a:r>
            <a:r>
              <a:rPr lang="en-US" sz="2000" dirty="0" err="1"/>
              <a:t>Subthreshold</a:t>
            </a:r>
            <a:r>
              <a:rPr lang="en-US" sz="2000" dirty="0"/>
              <a:t> Memory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LER Energy @ 0.5V 27C TT</c:v>
          </c:tx>
          <c:invertIfNegative val="0"/>
          <c:val>
            <c:numRef>
              <c:f>'Energy Savigngs Plots'!$G$169</c:f>
              <c:numCache>
                <c:formatCode>0.00E+00</c:formatCode>
                <c:ptCount val="1"/>
                <c:pt idx="0">
                  <c:v>2.4727154329675001E-13</c:v>
                </c:pt>
              </c:numCache>
            </c:numRef>
          </c:val>
        </c:ser>
        <c:ser>
          <c:idx val="1"/>
          <c:order val="1"/>
          <c:tx>
            <c:v>Read Energy @ 0.3V 27C TT</c:v>
          </c:tx>
          <c:invertIfNegative val="0"/>
          <c:val>
            <c:numRef>
              <c:f>'Energy Savigngs Plots'!$C$136</c:f>
              <c:numCache>
                <c:formatCode>0.00E+00</c:formatCode>
                <c:ptCount val="1"/>
                <c:pt idx="0">
                  <c:v>7.3920733874544998E-13</c:v>
                </c:pt>
              </c:numCache>
            </c:numRef>
          </c:val>
        </c:ser>
        <c:ser>
          <c:idx val="2"/>
          <c:order val="2"/>
          <c:tx>
            <c:v>LER Enrgy @ 0.5 27C FF</c:v>
          </c:tx>
          <c:invertIfNegative val="0"/>
          <c:val>
            <c:numRef>
              <c:f>'Energy Savigngs Plots'!$G$170</c:f>
              <c:numCache>
                <c:formatCode>0.00E+00</c:formatCode>
                <c:ptCount val="1"/>
                <c:pt idx="0">
                  <c:v>2.8648581656209999E-13</c:v>
                </c:pt>
              </c:numCache>
            </c:numRef>
          </c:val>
        </c:ser>
        <c:ser>
          <c:idx val="3"/>
          <c:order val="3"/>
          <c:tx>
            <c:v>Read Energy @ 0.3v 27C FF</c:v>
          </c:tx>
          <c:invertIfNegative val="0"/>
          <c:val>
            <c:numRef>
              <c:f>'Energy Savigngs Plots'!$C$170</c:f>
              <c:numCache>
                <c:formatCode>0.00E+00</c:formatCode>
                <c:ptCount val="1"/>
                <c:pt idx="0">
                  <c:v>7.3132747457560003E-13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001152"/>
        <c:axId val="88011520"/>
      </c:barChart>
      <c:catAx>
        <c:axId val="880011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Supply voltage in Volts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one"/>
        <c:crossAx val="88011520"/>
        <c:crosses val="autoZero"/>
        <c:auto val="0"/>
        <c:lblAlgn val="ctr"/>
        <c:lblOffset val="100"/>
        <c:noMultiLvlLbl val="0"/>
      </c:catAx>
      <c:valAx>
        <c:axId val="8801152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LER Energy or Read Energy in Joules </a:t>
                </a:r>
              </a:p>
            </c:rich>
          </c:tx>
          <c:layout>
            <c:manualLayout>
              <c:xMode val="edge"/>
              <c:yMode val="edge"/>
              <c:x val="1.2813353687931867E-2"/>
              <c:y val="0.19977509276857636"/>
            </c:manualLayout>
          </c:layout>
          <c:overlay val="0"/>
        </c:title>
        <c:numFmt formatCode="0.00E+00" sourceLinked="1"/>
        <c:majorTickMark val="out"/>
        <c:minorTickMark val="none"/>
        <c:tickLblPos val="nextTo"/>
        <c:crossAx val="880011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solidFill>
            <a:srgbClr val="000000"/>
          </a:solidFill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 sz="2000"/>
            </a:pPr>
            <a:r>
              <a:rPr lang="en-US" sz="2000" dirty="0"/>
              <a:t>Temperature vs. Access Time in 4KB </a:t>
            </a:r>
            <a:r>
              <a:rPr lang="en-US" sz="2000" dirty="0" err="1"/>
              <a:t>Subthreshold</a:t>
            </a:r>
            <a:r>
              <a:rPr lang="en-US" sz="2000" dirty="0"/>
              <a:t> Memory@ 0.5V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'Temperature Plots'!$B$20</c:f>
              <c:strCache>
                <c:ptCount val="1"/>
                <c:pt idx="0">
                  <c:v>TT</c:v>
                </c:pt>
              </c:strCache>
            </c:strRef>
          </c:tx>
          <c:xVal>
            <c:numRef>
              <c:f>'Temperature Plots'!$C$3:$F$3</c:f>
              <c:numCache>
                <c:formatCode>General</c:formatCode>
                <c:ptCount val="4"/>
                <c:pt idx="0">
                  <c:v>-40</c:v>
                </c:pt>
                <c:pt idx="1">
                  <c:v>0</c:v>
                </c:pt>
                <c:pt idx="2">
                  <c:v>27</c:v>
                </c:pt>
                <c:pt idx="3">
                  <c:v>65</c:v>
                </c:pt>
              </c:numCache>
            </c:numRef>
          </c:xVal>
          <c:yVal>
            <c:numRef>
              <c:f>'Temperature Plots'!$C$20:$F$20</c:f>
              <c:numCache>
                <c:formatCode>0.00E+00</c:formatCode>
                <c:ptCount val="4"/>
                <c:pt idx="0">
                  <c:v>1.147338732874E-6</c:v>
                </c:pt>
                <c:pt idx="1">
                  <c:v>3.4933065710080001E-7</c:v>
                </c:pt>
                <c:pt idx="2">
                  <c:v>1.9778191457900001E-7</c:v>
                </c:pt>
                <c:pt idx="3">
                  <c:v>1.055461451066E-7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'Temperature Plots'!$B$6</c:f>
              <c:strCache>
                <c:ptCount val="1"/>
                <c:pt idx="0">
                  <c:v>FF</c:v>
                </c:pt>
              </c:strCache>
            </c:strRef>
          </c:tx>
          <c:xVal>
            <c:numRef>
              <c:f>'Temperature Plots'!$C$3:$F$3</c:f>
              <c:numCache>
                <c:formatCode>General</c:formatCode>
                <c:ptCount val="4"/>
                <c:pt idx="0">
                  <c:v>-40</c:v>
                </c:pt>
                <c:pt idx="1">
                  <c:v>0</c:v>
                </c:pt>
                <c:pt idx="2">
                  <c:v>27</c:v>
                </c:pt>
                <c:pt idx="3">
                  <c:v>65</c:v>
                </c:pt>
              </c:numCache>
            </c:numRef>
          </c:xVal>
          <c:yVal>
            <c:numRef>
              <c:f>'Temperature Plots'!$C$21:$F$21</c:f>
              <c:numCache>
                <c:formatCode>0.00E+00</c:formatCode>
                <c:ptCount val="4"/>
                <c:pt idx="0">
                  <c:v>1.499348674169E-7</c:v>
                </c:pt>
                <c:pt idx="1">
                  <c:v>7.1530237477889999E-8</c:v>
                </c:pt>
                <c:pt idx="2">
                  <c:v>4.9422896334579998E-8</c:v>
                </c:pt>
                <c:pt idx="3">
                  <c:v>3.84933970111E-8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'Temperature Plots'!$B$7</c:f>
              <c:strCache>
                <c:ptCount val="1"/>
                <c:pt idx="0">
                  <c:v>SS</c:v>
                </c:pt>
              </c:strCache>
            </c:strRef>
          </c:tx>
          <c:xVal>
            <c:numRef>
              <c:f>'Temperature Plots'!$C$3:$F$3</c:f>
              <c:numCache>
                <c:formatCode>General</c:formatCode>
                <c:ptCount val="4"/>
                <c:pt idx="0">
                  <c:v>-40</c:v>
                </c:pt>
                <c:pt idx="1">
                  <c:v>0</c:v>
                </c:pt>
                <c:pt idx="2">
                  <c:v>27</c:v>
                </c:pt>
                <c:pt idx="3">
                  <c:v>65</c:v>
                </c:pt>
              </c:numCache>
            </c:numRef>
          </c:xVal>
          <c:yVal>
            <c:numRef>
              <c:f>'Temperature Plots'!$C$22:$F$22</c:f>
              <c:numCache>
                <c:formatCode>0.00E+00</c:formatCode>
                <c:ptCount val="4"/>
                <c:pt idx="0">
                  <c:v>7.8082708530349997E-6</c:v>
                </c:pt>
                <c:pt idx="1">
                  <c:v>1.975720381192E-6</c:v>
                </c:pt>
                <c:pt idx="2">
                  <c:v>9.1683580596130005E-7</c:v>
                </c:pt>
                <c:pt idx="3">
                  <c:v>4.308189434356E-7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'Temperature Plots'!$B$8</c:f>
              <c:strCache>
                <c:ptCount val="1"/>
                <c:pt idx="0">
                  <c:v>FS</c:v>
                </c:pt>
              </c:strCache>
            </c:strRef>
          </c:tx>
          <c:xVal>
            <c:numRef>
              <c:f>'Temperature Plots'!$C$3:$F$3</c:f>
              <c:numCache>
                <c:formatCode>General</c:formatCode>
                <c:ptCount val="4"/>
                <c:pt idx="0">
                  <c:v>-40</c:v>
                </c:pt>
                <c:pt idx="1">
                  <c:v>0</c:v>
                </c:pt>
                <c:pt idx="2">
                  <c:v>27</c:v>
                </c:pt>
                <c:pt idx="3">
                  <c:v>65</c:v>
                </c:pt>
              </c:numCache>
            </c:numRef>
          </c:xVal>
          <c:yVal>
            <c:numRef>
              <c:f>'Temperature Plots'!$C$23:$F$23</c:f>
              <c:numCache>
                <c:formatCode>0.00E+00</c:formatCode>
                <c:ptCount val="4"/>
                <c:pt idx="0">
                  <c:v>3.2375364259890001E-6</c:v>
                </c:pt>
                <c:pt idx="1">
                  <c:v>8.675712275829E-7</c:v>
                </c:pt>
                <c:pt idx="2">
                  <c:v>4.8283280389559996E-7</c:v>
                </c:pt>
                <c:pt idx="3">
                  <c:v>2.4569496456919998E-7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'Temperature Plots'!$B$9</c:f>
              <c:strCache>
                <c:ptCount val="1"/>
                <c:pt idx="0">
                  <c:v>SF</c:v>
                </c:pt>
              </c:strCache>
            </c:strRef>
          </c:tx>
          <c:xVal>
            <c:numRef>
              <c:f>'Temperature Plots'!$C$3:$F$3</c:f>
              <c:numCache>
                <c:formatCode>General</c:formatCode>
                <c:ptCount val="4"/>
                <c:pt idx="0">
                  <c:v>-40</c:v>
                </c:pt>
                <c:pt idx="1">
                  <c:v>0</c:v>
                </c:pt>
                <c:pt idx="2">
                  <c:v>27</c:v>
                </c:pt>
                <c:pt idx="3">
                  <c:v>65</c:v>
                </c:pt>
              </c:numCache>
            </c:numRef>
          </c:xVal>
          <c:yVal>
            <c:numRef>
              <c:f>'Temperature Plots'!$C$24:$F$24</c:f>
              <c:numCache>
                <c:formatCode>0.00E+00</c:formatCode>
                <c:ptCount val="4"/>
                <c:pt idx="0">
                  <c:v>2.1576410810849999E-6</c:v>
                </c:pt>
                <c:pt idx="1">
                  <c:v>3.880215336965E-7</c:v>
                </c:pt>
                <c:pt idx="2">
                  <c:v>2.0876534645789999E-7</c:v>
                </c:pt>
                <c:pt idx="3">
                  <c:v>1.058749935031E-7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500352"/>
        <c:axId val="94502272"/>
      </c:scatterChart>
      <c:valAx>
        <c:axId val="94500352"/>
        <c:scaling>
          <c:orientation val="minMax"/>
          <c:max val="75"/>
          <c:min val="-4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Temperature in degree Celsius</a:t>
                </a:r>
              </a:p>
            </c:rich>
          </c:tx>
          <c:layout>
            <c:manualLayout>
              <c:xMode val="edge"/>
              <c:yMode val="edge"/>
              <c:x val="0.21020634951149389"/>
              <c:y val="0.82034526429548416"/>
            </c:manualLayout>
          </c:layout>
          <c:overlay val="0"/>
        </c:title>
        <c:numFmt formatCode="General" sourceLinked="1"/>
        <c:majorTickMark val="none"/>
        <c:minorTickMark val="none"/>
        <c:tickLblPos val="low"/>
        <c:crossAx val="94502272"/>
        <c:crosses val="autoZero"/>
        <c:crossBetween val="midCat"/>
      </c:valAx>
      <c:valAx>
        <c:axId val="94502272"/>
        <c:scaling>
          <c:logBase val="2"/>
          <c:orientation val="minMax"/>
          <c:max val="8.000000000000003E-6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Access Time in Seconds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low"/>
        <c:spPr>
          <a:ln>
            <a:noFill/>
          </a:ln>
        </c:spPr>
        <c:crossAx val="9450035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solidFill>
            <a:srgbClr val="000000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000" dirty="0"/>
              <a:t>LER Energy Savings vs. Supply Voltage @ 27C in 4KB </a:t>
            </a:r>
            <a:r>
              <a:rPr lang="en-US" sz="2000" dirty="0" err="1"/>
              <a:t>Subthreshold</a:t>
            </a:r>
            <a:r>
              <a:rPr lang="en-US" sz="2000" dirty="0"/>
              <a:t> SRAM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TT</c:v>
          </c:tx>
          <c:marker>
            <c:symbol val="circle"/>
            <c:size val="7"/>
          </c:marker>
          <c:xVal>
            <c:numRef>
              <c:f>'Energy Savigngs Plots'!$H$32:$H$36</c:f>
              <c:numCache>
                <c:formatCode>General</c:formatCode>
                <c:ptCount val="5"/>
                <c:pt idx="0">
                  <c:v>0.3</c:v>
                </c:pt>
                <c:pt idx="1">
                  <c:v>0.35</c:v>
                </c:pt>
                <c:pt idx="2">
                  <c:v>0.4</c:v>
                </c:pt>
                <c:pt idx="3">
                  <c:v>0.45</c:v>
                </c:pt>
                <c:pt idx="4">
                  <c:v>0.5</c:v>
                </c:pt>
              </c:numCache>
            </c:numRef>
          </c:xVal>
          <c:yVal>
            <c:numRef>
              <c:f>'Energy Savigngs Plots'!$C$32:$G$32</c:f>
              <c:numCache>
                <c:formatCode>General</c:formatCode>
                <c:ptCount val="5"/>
                <c:pt idx="0">
                  <c:v>9.5949306709833007</c:v>
                </c:pt>
                <c:pt idx="1">
                  <c:v>6.4126389178422398</c:v>
                </c:pt>
                <c:pt idx="2">
                  <c:v>4.59346344612994</c:v>
                </c:pt>
                <c:pt idx="3">
                  <c:v>7.4934520781581</c:v>
                </c:pt>
                <c:pt idx="4">
                  <c:v>7.0084769685799797</c:v>
                </c:pt>
              </c:numCache>
            </c:numRef>
          </c:yVal>
          <c:smooth val="1"/>
        </c:ser>
        <c:ser>
          <c:idx val="1"/>
          <c:order val="1"/>
          <c:tx>
            <c:v>FF</c:v>
          </c:tx>
          <c:marker>
            <c:symbol val="square"/>
            <c:size val="7"/>
          </c:marker>
          <c:xVal>
            <c:numRef>
              <c:f>'Energy Savigngs Plots'!$H$32:$H$36</c:f>
              <c:numCache>
                <c:formatCode>General</c:formatCode>
                <c:ptCount val="5"/>
                <c:pt idx="0">
                  <c:v>0.3</c:v>
                </c:pt>
                <c:pt idx="1">
                  <c:v>0.35</c:v>
                </c:pt>
                <c:pt idx="2">
                  <c:v>0.4</c:v>
                </c:pt>
                <c:pt idx="3">
                  <c:v>0.45</c:v>
                </c:pt>
                <c:pt idx="4">
                  <c:v>0.5</c:v>
                </c:pt>
              </c:numCache>
            </c:numRef>
          </c:xVal>
          <c:yVal>
            <c:numRef>
              <c:f>'Energy Savigngs Plots'!$C$33:$G$33</c:f>
              <c:numCache>
                <c:formatCode>General</c:formatCode>
                <c:ptCount val="5"/>
                <c:pt idx="0">
                  <c:v>2.2928769027590499</c:v>
                </c:pt>
                <c:pt idx="1">
                  <c:v>5.5361604576922199</c:v>
                </c:pt>
                <c:pt idx="2">
                  <c:v>3.5572446243318199</c:v>
                </c:pt>
                <c:pt idx="3">
                  <c:v>5.3138285941633896</c:v>
                </c:pt>
                <c:pt idx="4">
                  <c:v>6.4596614975522</c:v>
                </c:pt>
              </c:numCache>
            </c:numRef>
          </c:yVal>
          <c:smooth val="1"/>
        </c:ser>
        <c:ser>
          <c:idx val="2"/>
          <c:order val="2"/>
          <c:tx>
            <c:v>SS</c:v>
          </c:tx>
          <c:marker>
            <c:symbol val="star"/>
            <c:size val="5"/>
          </c:marker>
          <c:xVal>
            <c:numRef>
              <c:f>'Energy Savigngs Plots'!$H$34:$H$36</c:f>
              <c:numCache>
                <c:formatCode>General</c:formatCode>
                <c:ptCount val="3"/>
                <c:pt idx="0">
                  <c:v>0.4</c:v>
                </c:pt>
                <c:pt idx="1">
                  <c:v>0.45</c:v>
                </c:pt>
                <c:pt idx="2">
                  <c:v>0.5</c:v>
                </c:pt>
              </c:numCache>
            </c:numRef>
          </c:xVal>
          <c:yVal>
            <c:numRef>
              <c:f>'Energy Savigngs Plots'!$E$34:$G$34</c:f>
              <c:numCache>
                <c:formatCode>General</c:formatCode>
                <c:ptCount val="3"/>
                <c:pt idx="0">
                  <c:v>2.81508736878473</c:v>
                </c:pt>
                <c:pt idx="1">
                  <c:v>5.11700444949357</c:v>
                </c:pt>
                <c:pt idx="2">
                  <c:v>6.0926100610085498</c:v>
                </c:pt>
              </c:numCache>
            </c:numRef>
          </c:yVal>
          <c:smooth val="1"/>
        </c:ser>
        <c:ser>
          <c:idx val="3"/>
          <c:order val="3"/>
          <c:tx>
            <c:v>FS</c:v>
          </c:tx>
          <c:marker>
            <c:symbol val="triangle"/>
            <c:size val="7"/>
          </c:marker>
          <c:xVal>
            <c:numRef>
              <c:f>'Energy Savigngs Plots'!$H$34:$H$36</c:f>
              <c:numCache>
                <c:formatCode>General</c:formatCode>
                <c:ptCount val="3"/>
                <c:pt idx="0">
                  <c:v>0.4</c:v>
                </c:pt>
                <c:pt idx="1">
                  <c:v>0.45</c:v>
                </c:pt>
                <c:pt idx="2">
                  <c:v>0.5</c:v>
                </c:pt>
              </c:numCache>
            </c:numRef>
          </c:xVal>
          <c:yVal>
            <c:numRef>
              <c:f>'Energy Savigngs Plots'!$E$35:$G$35</c:f>
              <c:numCache>
                <c:formatCode>General</c:formatCode>
                <c:ptCount val="3"/>
                <c:pt idx="0">
                  <c:v>1.67432932682793</c:v>
                </c:pt>
                <c:pt idx="1">
                  <c:v>6.8128604496854903</c:v>
                </c:pt>
                <c:pt idx="2">
                  <c:v>7.3541469369700803</c:v>
                </c:pt>
              </c:numCache>
            </c:numRef>
          </c:yVal>
          <c:smooth val="1"/>
        </c:ser>
        <c:ser>
          <c:idx val="4"/>
          <c:order val="4"/>
          <c:tx>
            <c:v>SF</c:v>
          </c:tx>
          <c:marker>
            <c:symbol val="diamond"/>
            <c:size val="7"/>
          </c:marker>
          <c:xVal>
            <c:numRef>
              <c:f>'Energy Savigngs Plots'!$H$33:$H$36</c:f>
              <c:numCache>
                <c:formatCode>General</c:formatCode>
                <c:ptCount val="4"/>
                <c:pt idx="0">
                  <c:v>0.35</c:v>
                </c:pt>
                <c:pt idx="1">
                  <c:v>0.4</c:v>
                </c:pt>
                <c:pt idx="2">
                  <c:v>0.45</c:v>
                </c:pt>
                <c:pt idx="3">
                  <c:v>0.5</c:v>
                </c:pt>
              </c:numCache>
            </c:numRef>
          </c:xVal>
          <c:yVal>
            <c:numRef>
              <c:f>'Energy Savigngs Plots'!$D$36:$G$36</c:f>
              <c:numCache>
                <c:formatCode>General</c:formatCode>
                <c:ptCount val="4"/>
                <c:pt idx="0">
                  <c:v>4.87970699999671</c:v>
                </c:pt>
                <c:pt idx="1">
                  <c:v>4.5250967338608996</c:v>
                </c:pt>
                <c:pt idx="2">
                  <c:v>5.9856454539230697</c:v>
                </c:pt>
                <c:pt idx="3">
                  <c:v>5.7227196095592401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925120"/>
        <c:axId val="87927040"/>
      </c:scatterChart>
      <c:valAx>
        <c:axId val="87925120"/>
        <c:scaling>
          <c:orientation val="minMax"/>
          <c:max val="0.5"/>
          <c:min val="0.2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Supply voltage in Volts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87927040"/>
        <c:crosses val="autoZero"/>
        <c:crossBetween val="midCat"/>
      </c:valAx>
      <c:valAx>
        <c:axId val="87927040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LER Energy Savings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7925120"/>
        <c:crosses val="autoZero"/>
        <c:crossBetween val="midCat"/>
        <c:majorUnit val="2"/>
        <c:minorUnit val="0.4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solidFill>
            <a:srgbClr val="000000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000" dirty="0"/>
              <a:t>LER Energy Savings vs. Supply Voltage @ 27C in 4KB </a:t>
            </a:r>
            <a:r>
              <a:rPr lang="en-US" sz="2000" dirty="0" err="1"/>
              <a:t>Subthreshold</a:t>
            </a:r>
            <a:r>
              <a:rPr lang="en-US" sz="2000" dirty="0"/>
              <a:t> SRAM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TT</c:v>
          </c:tx>
          <c:invertIfNegative val="0"/>
          <c:cat>
            <c:numRef>
              <c:f>'Energy Savigngs Plots'!$H$34:$H$36</c:f>
              <c:numCache>
                <c:formatCode>General</c:formatCode>
                <c:ptCount val="3"/>
                <c:pt idx="0">
                  <c:v>0.4</c:v>
                </c:pt>
                <c:pt idx="1">
                  <c:v>0.45</c:v>
                </c:pt>
                <c:pt idx="2">
                  <c:v>0.5</c:v>
                </c:pt>
              </c:numCache>
            </c:numRef>
          </c:cat>
          <c:val>
            <c:numRef>
              <c:f>'Energy Savigngs Plots'!$E$32:$G$32</c:f>
              <c:numCache>
                <c:formatCode>General</c:formatCode>
                <c:ptCount val="3"/>
                <c:pt idx="0">
                  <c:v>4.59346344612994</c:v>
                </c:pt>
                <c:pt idx="1">
                  <c:v>7.4934520781581</c:v>
                </c:pt>
                <c:pt idx="2">
                  <c:v>7.0084769685799797</c:v>
                </c:pt>
              </c:numCache>
            </c:numRef>
          </c:val>
        </c:ser>
        <c:ser>
          <c:idx val="1"/>
          <c:order val="1"/>
          <c:tx>
            <c:v>FF</c:v>
          </c:tx>
          <c:invertIfNegative val="0"/>
          <c:cat>
            <c:numRef>
              <c:f>'Energy Savigngs Plots'!$H$34:$H$36</c:f>
              <c:numCache>
                <c:formatCode>General</c:formatCode>
                <c:ptCount val="3"/>
                <c:pt idx="0">
                  <c:v>0.4</c:v>
                </c:pt>
                <c:pt idx="1">
                  <c:v>0.45</c:v>
                </c:pt>
                <c:pt idx="2">
                  <c:v>0.5</c:v>
                </c:pt>
              </c:numCache>
            </c:numRef>
          </c:cat>
          <c:val>
            <c:numRef>
              <c:f>'Energy Savigngs Plots'!$E$33:$G$33</c:f>
              <c:numCache>
                <c:formatCode>General</c:formatCode>
                <c:ptCount val="3"/>
                <c:pt idx="0">
                  <c:v>3.5572446243318199</c:v>
                </c:pt>
                <c:pt idx="1">
                  <c:v>5.3138285941633896</c:v>
                </c:pt>
                <c:pt idx="2">
                  <c:v>6.4596614975522</c:v>
                </c:pt>
              </c:numCache>
            </c:numRef>
          </c:val>
        </c:ser>
        <c:ser>
          <c:idx val="2"/>
          <c:order val="2"/>
          <c:tx>
            <c:v>SS</c:v>
          </c:tx>
          <c:invertIfNegative val="0"/>
          <c:cat>
            <c:numRef>
              <c:f>'Energy Savigngs Plots'!$H$34:$H$36</c:f>
              <c:numCache>
                <c:formatCode>General</c:formatCode>
                <c:ptCount val="3"/>
                <c:pt idx="0">
                  <c:v>0.4</c:v>
                </c:pt>
                <c:pt idx="1">
                  <c:v>0.45</c:v>
                </c:pt>
                <c:pt idx="2">
                  <c:v>0.5</c:v>
                </c:pt>
              </c:numCache>
            </c:numRef>
          </c:cat>
          <c:val>
            <c:numRef>
              <c:f>'Energy Savigngs Plots'!$E$34:$G$34</c:f>
              <c:numCache>
                <c:formatCode>General</c:formatCode>
                <c:ptCount val="3"/>
                <c:pt idx="0">
                  <c:v>2.81508736878473</c:v>
                </c:pt>
                <c:pt idx="1">
                  <c:v>5.11700444949357</c:v>
                </c:pt>
                <c:pt idx="2">
                  <c:v>6.0926100610085498</c:v>
                </c:pt>
              </c:numCache>
            </c:numRef>
          </c:val>
        </c:ser>
        <c:ser>
          <c:idx val="3"/>
          <c:order val="3"/>
          <c:tx>
            <c:v>FS</c:v>
          </c:tx>
          <c:invertIfNegative val="0"/>
          <c:cat>
            <c:numRef>
              <c:f>'Energy Savigngs Plots'!$H$34:$H$36</c:f>
              <c:numCache>
                <c:formatCode>General</c:formatCode>
                <c:ptCount val="3"/>
                <c:pt idx="0">
                  <c:v>0.4</c:v>
                </c:pt>
                <c:pt idx="1">
                  <c:v>0.45</c:v>
                </c:pt>
                <c:pt idx="2">
                  <c:v>0.5</c:v>
                </c:pt>
              </c:numCache>
            </c:numRef>
          </c:cat>
          <c:val>
            <c:numRef>
              <c:f>'Energy Savigngs Plots'!$E$35:$G$35</c:f>
              <c:numCache>
                <c:formatCode>General</c:formatCode>
                <c:ptCount val="3"/>
                <c:pt idx="0">
                  <c:v>1.67432932682793</c:v>
                </c:pt>
                <c:pt idx="1">
                  <c:v>6.8128604496854903</c:v>
                </c:pt>
                <c:pt idx="2">
                  <c:v>7.3541469369700803</c:v>
                </c:pt>
              </c:numCache>
            </c:numRef>
          </c:val>
        </c:ser>
        <c:ser>
          <c:idx val="4"/>
          <c:order val="4"/>
          <c:tx>
            <c:v>SF</c:v>
          </c:tx>
          <c:invertIfNegative val="0"/>
          <c:cat>
            <c:numRef>
              <c:f>'Energy Savigngs Plots'!$H$34:$H$36</c:f>
              <c:numCache>
                <c:formatCode>General</c:formatCode>
                <c:ptCount val="3"/>
                <c:pt idx="0">
                  <c:v>0.4</c:v>
                </c:pt>
                <c:pt idx="1">
                  <c:v>0.45</c:v>
                </c:pt>
                <c:pt idx="2">
                  <c:v>0.5</c:v>
                </c:pt>
              </c:numCache>
            </c:numRef>
          </c:cat>
          <c:val>
            <c:numRef>
              <c:f>'Energy Savigngs Plots'!$E$36:$G$36</c:f>
              <c:numCache>
                <c:formatCode>General</c:formatCode>
                <c:ptCount val="3"/>
                <c:pt idx="0">
                  <c:v>4.5250967338608996</c:v>
                </c:pt>
                <c:pt idx="1">
                  <c:v>5.9856454539230697</c:v>
                </c:pt>
                <c:pt idx="2">
                  <c:v>5.7227196095592401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567808"/>
        <c:axId val="92569984"/>
      </c:barChart>
      <c:catAx>
        <c:axId val="925678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Supply voltage in Volts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92569984"/>
        <c:crosses val="autoZero"/>
        <c:auto val="1"/>
        <c:lblAlgn val="ctr"/>
        <c:lblOffset val="100"/>
        <c:noMultiLvlLbl val="0"/>
      </c:catAx>
      <c:valAx>
        <c:axId val="92569984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LER Energy Savings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2567808"/>
        <c:crosses val="autoZero"/>
        <c:crossBetween val="between"/>
        <c:majorUnit val="2"/>
        <c:minorUnit val="0.4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solidFill>
            <a:srgbClr val="000000"/>
          </a:solidFill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000" dirty="0"/>
              <a:t>LER Energy Savings vs. Supply Voltage @ 27C in 2KB High Speed SRAM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TT</c:v>
          </c:tx>
          <c:marker>
            <c:symbol val="circle"/>
            <c:size val="7"/>
          </c:marker>
          <c:xVal>
            <c:numRef>
              <c:f>'Energy Savigngs Plots'!$F$19:$F$21</c:f>
              <c:numCache>
                <c:formatCode>General</c:formatCode>
                <c:ptCount val="3"/>
                <c:pt idx="0">
                  <c:v>0.9</c:v>
                </c:pt>
                <c:pt idx="1">
                  <c:v>1</c:v>
                </c:pt>
                <c:pt idx="2">
                  <c:v>1.2</c:v>
                </c:pt>
              </c:numCache>
            </c:numRef>
          </c:xVal>
          <c:yVal>
            <c:numRef>
              <c:f>'Energy Savigngs Plots'!$C$19:$E$19</c:f>
              <c:numCache>
                <c:formatCode>General</c:formatCode>
                <c:ptCount val="3"/>
                <c:pt idx="0">
                  <c:v>4.4870070737906396</c:v>
                </c:pt>
                <c:pt idx="1">
                  <c:v>4.6325060908838998</c:v>
                </c:pt>
                <c:pt idx="2">
                  <c:v>4.72921656527393</c:v>
                </c:pt>
              </c:numCache>
            </c:numRef>
          </c:yVal>
          <c:smooth val="1"/>
        </c:ser>
        <c:ser>
          <c:idx val="1"/>
          <c:order val="1"/>
          <c:tx>
            <c:v>FF</c:v>
          </c:tx>
          <c:marker>
            <c:symbol val="square"/>
            <c:size val="7"/>
          </c:marker>
          <c:xVal>
            <c:numRef>
              <c:f>'Energy Savigngs Plots'!$F$19:$F$21</c:f>
              <c:numCache>
                <c:formatCode>General</c:formatCode>
                <c:ptCount val="3"/>
                <c:pt idx="0">
                  <c:v>0.9</c:v>
                </c:pt>
                <c:pt idx="1">
                  <c:v>1</c:v>
                </c:pt>
                <c:pt idx="2">
                  <c:v>1.2</c:v>
                </c:pt>
              </c:numCache>
            </c:numRef>
          </c:xVal>
          <c:yVal>
            <c:numRef>
              <c:f>'Energy Savigngs Plots'!$C$20:$E$20</c:f>
              <c:numCache>
                <c:formatCode>General</c:formatCode>
                <c:ptCount val="3"/>
                <c:pt idx="0">
                  <c:v>7.4178980778300403</c:v>
                </c:pt>
                <c:pt idx="1">
                  <c:v>8.3134359339466108</c:v>
                </c:pt>
                <c:pt idx="2">
                  <c:v>9.80353858250173</c:v>
                </c:pt>
              </c:numCache>
            </c:numRef>
          </c:yVal>
          <c:smooth val="1"/>
        </c:ser>
        <c:ser>
          <c:idx val="2"/>
          <c:order val="2"/>
          <c:tx>
            <c:v>SS</c:v>
          </c:tx>
          <c:marker>
            <c:symbol val="star"/>
            <c:size val="5"/>
          </c:marker>
          <c:xVal>
            <c:numRef>
              <c:f>'Energy Savigngs Plots'!$F$19:$F$21</c:f>
              <c:numCache>
                <c:formatCode>General</c:formatCode>
                <c:ptCount val="3"/>
                <c:pt idx="0">
                  <c:v>0.9</c:v>
                </c:pt>
                <c:pt idx="1">
                  <c:v>1</c:v>
                </c:pt>
                <c:pt idx="2">
                  <c:v>1.2</c:v>
                </c:pt>
              </c:numCache>
            </c:numRef>
          </c:xVal>
          <c:yVal>
            <c:numRef>
              <c:f>'Energy Savigngs Plots'!$C$21:$E$21</c:f>
              <c:numCache>
                <c:formatCode>General</c:formatCode>
                <c:ptCount val="3"/>
                <c:pt idx="0">
                  <c:v>4.7733397419402603</c:v>
                </c:pt>
                <c:pt idx="1">
                  <c:v>4.9624065191957998</c:v>
                </c:pt>
                <c:pt idx="2">
                  <c:v>5.0975091841704803</c:v>
                </c:pt>
              </c:numCache>
            </c:numRef>
          </c:yVal>
          <c:smooth val="1"/>
        </c:ser>
        <c:ser>
          <c:idx val="3"/>
          <c:order val="3"/>
          <c:tx>
            <c:v>FS</c:v>
          </c:tx>
          <c:marker>
            <c:symbol val="triangle"/>
            <c:size val="7"/>
          </c:marker>
          <c:xVal>
            <c:numRef>
              <c:f>'Energy Savigngs Plots'!$F$19:$F$21</c:f>
              <c:numCache>
                <c:formatCode>General</c:formatCode>
                <c:ptCount val="3"/>
                <c:pt idx="0">
                  <c:v>0.9</c:v>
                </c:pt>
                <c:pt idx="1">
                  <c:v>1</c:v>
                </c:pt>
                <c:pt idx="2">
                  <c:v>1.2</c:v>
                </c:pt>
              </c:numCache>
            </c:numRef>
          </c:xVal>
          <c:yVal>
            <c:numRef>
              <c:f>'Energy Savigngs Plots'!$C$22:$E$22</c:f>
              <c:numCache>
                <c:formatCode>General</c:formatCode>
                <c:ptCount val="3"/>
                <c:pt idx="0">
                  <c:v>5.2473379598184202</c:v>
                </c:pt>
                <c:pt idx="1">
                  <c:v>5.4181969623451902</c:v>
                </c:pt>
                <c:pt idx="2">
                  <c:v>5.56059318108968</c:v>
                </c:pt>
              </c:numCache>
            </c:numRef>
          </c:yVal>
          <c:smooth val="1"/>
        </c:ser>
        <c:ser>
          <c:idx val="4"/>
          <c:order val="4"/>
          <c:tx>
            <c:v>SF</c:v>
          </c:tx>
          <c:marker>
            <c:symbol val="diamond"/>
            <c:size val="7"/>
          </c:marker>
          <c:xVal>
            <c:numRef>
              <c:f>'Energy Savigngs Plots'!$F$19:$F$21</c:f>
              <c:numCache>
                <c:formatCode>General</c:formatCode>
                <c:ptCount val="3"/>
                <c:pt idx="0">
                  <c:v>0.9</c:v>
                </c:pt>
                <c:pt idx="1">
                  <c:v>1</c:v>
                </c:pt>
                <c:pt idx="2">
                  <c:v>1.2</c:v>
                </c:pt>
              </c:numCache>
            </c:numRef>
          </c:xVal>
          <c:yVal>
            <c:numRef>
              <c:f>'Energy Savigngs Plots'!$C$23:$E$23</c:f>
              <c:numCache>
                <c:formatCode>General</c:formatCode>
                <c:ptCount val="3"/>
                <c:pt idx="0">
                  <c:v>4.21399463105812</c:v>
                </c:pt>
                <c:pt idx="1">
                  <c:v>4.3221795316355003</c:v>
                </c:pt>
                <c:pt idx="2">
                  <c:v>4.49080477566498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599808"/>
        <c:axId val="92601728"/>
      </c:scatterChart>
      <c:valAx>
        <c:axId val="92599808"/>
        <c:scaling>
          <c:orientation val="minMax"/>
          <c:max val="1.3"/>
          <c:min val="0.8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Supply voltage in Volts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92601728"/>
        <c:crosses val="autoZero"/>
        <c:crossBetween val="midCat"/>
      </c:valAx>
      <c:valAx>
        <c:axId val="92601728"/>
        <c:scaling>
          <c:orientation val="minMax"/>
          <c:max val="10"/>
          <c:min val="4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LER Energy Savings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2599808"/>
        <c:crosses val="autoZero"/>
        <c:crossBetween val="midCat"/>
        <c:majorUnit val="2"/>
        <c:minorUnit val="0.4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solidFill>
            <a:srgbClr val="000000"/>
          </a:solidFill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LER Energy Savings vs. Supply Voltage @ 27C in 2KB High Speed SRAM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TT</c:v>
          </c:tx>
          <c:invertIfNegative val="0"/>
          <c:cat>
            <c:numRef>
              <c:f>'Energy Savigngs Plots'!$F$19:$F$21</c:f>
              <c:numCache>
                <c:formatCode>General</c:formatCode>
                <c:ptCount val="3"/>
                <c:pt idx="0">
                  <c:v>0.9</c:v>
                </c:pt>
                <c:pt idx="1">
                  <c:v>1</c:v>
                </c:pt>
                <c:pt idx="2">
                  <c:v>1.2</c:v>
                </c:pt>
              </c:numCache>
            </c:numRef>
          </c:cat>
          <c:val>
            <c:numRef>
              <c:f>'Energy Savigngs Plots'!$C$19:$E$19</c:f>
              <c:numCache>
                <c:formatCode>General</c:formatCode>
                <c:ptCount val="3"/>
                <c:pt idx="0">
                  <c:v>4.4870070737906396</c:v>
                </c:pt>
                <c:pt idx="1">
                  <c:v>4.6325060908838998</c:v>
                </c:pt>
                <c:pt idx="2">
                  <c:v>4.72921656527393</c:v>
                </c:pt>
              </c:numCache>
            </c:numRef>
          </c:val>
        </c:ser>
        <c:ser>
          <c:idx val="1"/>
          <c:order val="1"/>
          <c:tx>
            <c:v>FF</c:v>
          </c:tx>
          <c:invertIfNegative val="0"/>
          <c:cat>
            <c:numRef>
              <c:f>'Energy Savigngs Plots'!$F$19:$F$21</c:f>
              <c:numCache>
                <c:formatCode>General</c:formatCode>
                <c:ptCount val="3"/>
                <c:pt idx="0">
                  <c:v>0.9</c:v>
                </c:pt>
                <c:pt idx="1">
                  <c:v>1</c:v>
                </c:pt>
                <c:pt idx="2">
                  <c:v>1.2</c:v>
                </c:pt>
              </c:numCache>
            </c:numRef>
          </c:cat>
          <c:val>
            <c:numRef>
              <c:f>'Energy Savigngs Plots'!$C$20:$E$20</c:f>
              <c:numCache>
                <c:formatCode>General</c:formatCode>
                <c:ptCount val="3"/>
                <c:pt idx="0">
                  <c:v>7.4178980778300403</c:v>
                </c:pt>
                <c:pt idx="1">
                  <c:v>8.3134359339466108</c:v>
                </c:pt>
                <c:pt idx="2">
                  <c:v>9.80353858250173</c:v>
                </c:pt>
              </c:numCache>
            </c:numRef>
          </c:val>
        </c:ser>
        <c:ser>
          <c:idx val="2"/>
          <c:order val="2"/>
          <c:tx>
            <c:v>SS</c:v>
          </c:tx>
          <c:invertIfNegative val="0"/>
          <c:cat>
            <c:numRef>
              <c:f>'Energy Savigngs Plots'!$F$19:$F$21</c:f>
              <c:numCache>
                <c:formatCode>General</c:formatCode>
                <c:ptCount val="3"/>
                <c:pt idx="0">
                  <c:v>0.9</c:v>
                </c:pt>
                <c:pt idx="1">
                  <c:v>1</c:v>
                </c:pt>
                <c:pt idx="2">
                  <c:v>1.2</c:v>
                </c:pt>
              </c:numCache>
            </c:numRef>
          </c:cat>
          <c:val>
            <c:numRef>
              <c:f>'Energy Savigngs Plots'!$C$21:$E$21</c:f>
              <c:numCache>
                <c:formatCode>General</c:formatCode>
                <c:ptCount val="3"/>
                <c:pt idx="0">
                  <c:v>4.7733397419402603</c:v>
                </c:pt>
                <c:pt idx="1">
                  <c:v>4.9624065191957998</c:v>
                </c:pt>
                <c:pt idx="2">
                  <c:v>5.0975091841704803</c:v>
                </c:pt>
              </c:numCache>
            </c:numRef>
          </c:val>
        </c:ser>
        <c:ser>
          <c:idx val="3"/>
          <c:order val="3"/>
          <c:tx>
            <c:v>FS</c:v>
          </c:tx>
          <c:invertIfNegative val="0"/>
          <c:cat>
            <c:numRef>
              <c:f>'Energy Savigngs Plots'!$F$19:$F$21</c:f>
              <c:numCache>
                <c:formatCode>General</c:formatCode>
                <c:ptCount val="3"/>
                <c:pt idx="0">
                  <c:v>0.9</c:v>
                </c:pt>
                <c:pt idx="1">
                  <c:v>1</c:v>
                </c:pt>
                <c:pt idx="2">
                  <c:v>1.2</c:v>
                </c:pt>
              </c:numCache>
            </c:numRef>
          </c:cat>
          <c:val>
            <c:numRef>
              <c:f>'Energy Savigngs Plots'!$C$22:$E$22</c:f>
              <c:numCache>
                <c:formatCode>General</c:formatCode>
                <c:ptCount val="3"/>
                <c:pt idx="0">
                  <c:v>5.2473379598184202</c:v>
                </c:pt>
                <c:pt idx="1">
                  <c:v>5.4181969623451902</c:v>
                </c:pt>
                <c:pt idx="2">
                  <c:v>5.56059318108968</c:v>
                </c:pt>
              </c:numCache>
            </c:numRef>
          </c:val>
        </c:ser>
        <c:ser>
          <c:idx val="4"/>
          <c:order val="4"/>
          <c:tx>
            <c:v>SF</c:v>
          </c:tx>
          <c:invertIfNegative val="0"/>
          <c:cat>
            <c:numRef>
              <c:f>'Energy Savigngs Plots'!$F$19:$F$21</c:f>
              <c:numCache>
                <c:formatCode>General</c:formatCode>
                <c:ptCount val="3"/>
                <c:pt idx="0">
                  <c:v>0.9</c:v>
                </c:pt>
                <c:pt idx="1">
                  <c:v>1</c:v>
                </c:pt>
                <c:pt idx="2">
                  <c:v>1.2</c:v>
                </c:pt>
              </c:numCache>
            </c:numRef>
          </c:cat>
          <c:val>
            <c:numRef>
              <c:f>'Energy Savigngs Plots'!$C$23:$E$23</c:f>
              <c:numCache>
                <c:formatCode>General</c:formatCode>
                <c:ptCount val="3"/>
                <c:pt idx="0">
                  <c:v>4.21399463105812</c:v>
                </c:pt>
                <c:pt idx="1">
                  <c:v>4.3221795316355003</c:v>
                </c:pt>
                <c:pt idx="2">
                  <c:v>4.49080477566498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292992"/>
        <c:axId val="94569600"/>
      </c:barChart>
      <c:catAx>
        <c:axId val="942929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Supply voltage in Volts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94569600"/>
        <c:crosses val="autoZero"/>
        <c:auto val="1"/>
        <c:lblAlgn val="ctr"/>
        <c:lblOffset val="100"/>
        <c:noMultiLvlLbl val="0"/>
      </c:catAx>
      <c:valAx>
        <c:axId val="94569600"/>
        <c:scaling>
          <c:orientation val="minMax"/>
          <c:max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LER Energy Savings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42929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solidFill>
            <a:srgbClr val="000000"/>
          </a:solidFill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000" dirty="0"/>
              <a:t>LER Energy vs. Cycle Time @ 27C in 4KB </a:t>
            </a:r>
            <a:r>
              <a:rPr lang="en-US" sz="2000" dirty="0" err="1"/>
              <a:t>Subthreshold</a:t>
            </a:r>
            <a:r>
              <a:rPr lang="en-US" sz="2000" dirty="0"/>
              <a:t> Memory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v>TT</c:v>
          </c:tx>
          <c:marker>
            <c:symbol val="square"/>
            <c:size val="7"/>
          </c:marker>
          <c:xVal>
            <c:numRef>
              <c:f>'Energy Delay Plots'!$E$7:$E$11</c:f>
              <c:numCache>
                <c:formatCode>0.00E+00</c:formatCode>
                <c:ptCount val="5"/>
                <c:pt idx="0">
                  <c:v>2.1123499343960001E-5</c:v>
                </c:pt>
                <c:pt idx="1">
                  <c:v>6.5095485255119999E-6</c:v>
                </c:pt>
                <c:pt idx="2">
                  <c:v>2.0319119727529998E-6</c:v>
                </c:pt>
                <c:pt idx="3">
                  <c:v>6.8538369741020003E-7</c:v>
                </c:pt>
                <c:pt idx="4">
                  <c:v>2.3011199544780001E-7</c:v>
                </c:pt>
              </c:numCache>
            </c:numRef>
          </c:xVal>
          <c:yVal>
            <c:numRef>
              <c:f>'Energy Delay Plots'!$F$7:$F$11</c:f>
              <c:numCache>
                <c:formatCode>0.00E+00</c:formatCode>
                <c:ptCount val="5"/>
                <c:pt idx="0">
                  <c:v>4.6840463566569999E-13</c:v>
                </c:pt>
                <c:pt idx="1">
                  <c:v>1.4643790481564E-13</c:v>
                </c:pt>
                <c:pt idx="2">
                  <c:v>2.1294944509619999E-13</c:v>
                </c:pt>
                <c:pt idx="3">
                  <c:v>1.8062160929555001E-13</c:v>
                </c:pt>
                <c:pt idx="4">
                  <c:v>2.4727154329675001E-13</c:v>
                </c:pt>
              </c:numCache>
            </c:numRef>
          </c:yVal>
          <c:smooth val="1"/>
        </c:ser>
        <c:ser>
          <c:idx val="0"/>
          <c:order val="1"/>
          <c:tx>
            <c:v>FF</c:v>
          </c:tx>
          <c:xVal>
            <c:numRef>
              <c:f>'Energy Delay Plots'!$G$7:$G$11</c:f>
              <c:numCache>
                <c:formatCode>0.00E+00</c:formatCode>
                <c:ptCount val="5"/>
                <c:pt idx="0">
                  <c:v>1.82995070299E-6</c:v>
                </c:pt>
                <c:pt idx="1">
                  <c:v>6.1678416614870004E-7</c:v>
                </c:pt>
                <c:pt idx="2">
                  <c:v>3.7301530549739998E-7</c:v>
                </c:pt>
                <c:pt idx="3">
                  <c:v>1.6730807573190001E-7</c:v>
                </c:pt>
                <c:pt idx="4">
                  <c:v>7.1394866597800003E-8</c:v>
                </c:pt>
              </c:numCache>
            </c:numRef>
          </c:xVal>
          <c:yVal>
            <c:numRef>
              <c:f>'Energy Delay Plots'!$H$7:$H$11</c:f>
              <c:numCache>
                <c:formatCode>0.00E+00</c:formatCode>
                <c:ptCount val="5"/>
                <c:pt idx="0">
                  <c:v>1.4024995644119E-12</c:v>
                </c:pt>
                <c:pt idx="1">
                  <c:v>1.1675421128075E-12</c:v>
                </c:pt>
                <c:pt idx="2">
                  <c:v>4.8545402480575E-13</c:v>
                </c:pt>
                <c:pt idx="3">
                  <c:v>4.5472056336095E-13</c:v>
                </c:pt>
                <c:pt idx="4">
                  <c:v>3.2704221867285002E-13</c:v>
                </c:pt>
              </c:numCache>
            </c:numRef>
          </c:yVal>
          <c:smooth val="1"/>
        </c:ser>
        <c:ser>
          <c:idx val="2"/>
          <c:order val="2"/>
          <c:tx>
            <c:v>FS</c:v>
          </c:tx>
          <c:xVal>
            <c:numRef>
              <c:f>'Energy Delay Plots'!$K$9:$K$11</c:f>
              <c:numCache>
                <c:formatCode>0.00E+00</c:formatCode>
                <c:ptCount val="3"/>
                <c:pt idx="0">
                  <c:v>5.6740293064319999E-6</c:v>
                </c:pt>
                <c:pt idx="1">
                  <c:v>1.5756559783070001E-6</c:v>
                </c:pt>
                <c:pt idx="2">
                  <c:v>5.1202364138160002E-7</c:v>
                </c:pt>
              </c:numCache>
            </c:numRef>
          </c:xVal>
          <c:yVal>
            <c:numRef>
              <c:f>'Energy Delay Plots'!$L$9:$L$11</c:f>
              <c:numCache>
                <c:formatCode>0.00E+00</c:formatCode>
                <c:ptCount val="3"/>
                <c:pt idx="0">
                  <c:v>2.6435726258704999E-12</c:v>
                </c:pt>
                <c:pt idx="1">
                  <c:v>3.102572161316E-13</c:v>
                </c:pt>
                <c:pt idx="2">
                  <c:v>3.0613030557509999E-13</c:v>
                </c:pt>
              </c:numCache>
            </c:numRef>
          </c:yVal>
          <c:smooth val="1"/>
        </c:ser>
        <c:ser>
          <c:idx val="3"/>
          <c:order val="3"/>
          <c:tx>
            <c:v>SF</c:v>
          </c:tx>
          <c:marker>
            <c:symbol val="star"/>
            <c:size val="9"/>
          </c:marker>
          <c:xVal>
            <c:numRef>
              <c:f>'Energy Delay Plots'!$M$8:$M$11</c:f>
              <c:numCache>
                <c:formatCode>0.00E+00</c:formatCode>
                <c:ptCount val="4"/>
                <c:pt idx="0">
                  <c:v>8.8549003654079998E-6</c:v>
                </c:pt>
                <c:pt idx="1">
                  <c:v>2.8625951437970002E-6</c:v>
                </c:pt>
                <c:pt idx="2">
                  <c:v>8.7978918377910002E-7</c:v>
                </c:pt>
                <c:pt idx="3">
                  <c:v>2.4677899844950001E-7</c:v>
                </c:pt>
              </c:numCache>
            </c:numRef>
          </c:xVal>
          <c:yVal>
            <c:numRef>
              <c:f>'Energy Delay Plots'!$N$8:$N$11</c:f>
              <c:numCache>
                <c:formatCode>0.00E+00</c:formatCode>
                <c:ptCount val="4"/>
                <c:pt idx="0">
                  <c:v>1.7533943608285E-13</c:v>
                </c:pt>
                <c:pt idx="1">
                  <c:v>1.833246567661E-13</c:v>
                </c:pt>
                <c:pt idx="2">
                  <c:v>1.8040473436925E-13</c:v>
                </c:pt>
                <c:pt idx="3">
                  <c:v>2.3201059569970002E-13</c:v>
                </c:pt>
              </c:numCache>
            </c:numRef>
          </c:yVal>
          <c:smooth val="1"/>
        </c:ser>
        <c:ser>
          <c:idx val="4"/>
          <c:order val="4"/>
          <c:tx>
            <c:v>SS</c:v>
          </c:tx>
          <c:marker>
            <c:symbol val="circle"/>
            <c:size val="7"/>
          </c:marker>
          <c:xVal>
            <c:numRef>
              <c:f>'Energy Delay Plots'!$I$9:$I$11</c:f>
              <c:numCache>
                <c:formatCode>0.00E+00</c:formatCode>
                <c:ptCount val="3"/>
                <c:pt idx="0">
                  <c:v>1.0862470802429999E-5</c:v>
                </c:pt>
                <c:pt idx="1">
                  <c:v>3.2407932202370002E-6</c:v>
                </c:pt>
                <c:pt idx="2">
                  <c:v>9.702945541653999E-7</c:v>
                </c:pt>
              </c:numCache>
            </c:numRef>
          </c:xVal>
          <c:yVal>
            <c:numRef>
              <c:f>'Energy Delay Plots'!$J$9:$J$11</c:f>
              <c:numCache>
                <c:formatCode>0.00E+00</c:formatCode>
                <c:ptCount val="3"/>
                <c:pt idx="0">
                  <c:v>3.7924294185620002E-13</c:v>
                </c:pt>
                <c:pt idx="1">
                  <c:v>2.200749774513E-13</c:v>
                </c:pt>
                <c:pt idx="2">
                  <c:v>2.4224430807240001E-13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615808"/>
        <c:axId val="94622080"/>
      </c:scatterChart>
      <c:valAx>
        <c:axId val="94615808"/>
        <c:scaling>
          <c:orientation val="minMax"/>
          <c:max val="2.1200000000000007E-5"/>
          <c:min val="1.2000000000000005E-8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Cycle Time in Seconds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low"/>
        <c:crossAx val="94622080"/>
        <c:crosses val="autoZero"/>
        <c:crossBetween val="midCat"/>
      </c:valAx>
      <c:valAx>
        <c:axId val="94622080"/>
        <c:scaling>
          <c:logBase val="2"/>
          <c:orientation val="minMax"/>
          <c:max val="3.6379788070917125E-12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LER Energy in Joules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nextTo"/>
        <c:spPr>
          <a:noFill/>
        </c:spPr>
        <c:crossAx val="9461580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solidFill>
            <a:srgbClr val="000000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000" dirty="0"/>
              <a:t>Read Energy vs. Cycle Time @ 27C in 4KB </a:t>
            </a:r>
            <a:r>
              <a:rPr lang="en-US" sz="2000" dirty="0" err="1"/>
              <a:t>Subthreshold</a:t>
            </a:r>
            <a:r>
              <a:rPr lang="en-US" sz="2000" dirty="0"/>
              <a:t> Memory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v>TT</c:v>
          </c:tx>
          <c:marker>
            <c:symbol val="square"/>
            <c:size val="7"/>
          </c:marker>
          <c:xVal>
            <c:numRef>
              <c:f>'Energy Delay Plots'!$E$26:$E$30</c:f>
              <c:numCache>
                <c:formatCode>0.00E+00</c:formatCode>
                <c:ptCount val="5"/>
                <c:pt idx="0">
                  <c:v>2.1123499343960001E-5</c:v>
                </c:pt>
                <c:pt idx="1">
                  <c:v>6.5095485255119999E-6</c:v>
                </c:pt>
                <c:pt idx="2">
                  <c:v>2.0319119727529998E-6</c:v>
                </c:pt>
                <c:pt idx="3">
                  <c:v>6.8538369741020003E-7</c:v>
                </c:pt>
                <c:pt idx="4">
                  <c:v>2.3011199544780001E-7</c:v>
                </c:pt>
              </c:numCache>
            </c:numRef>
          </c:xVal>
          <c:yVal>
            <c:numRef>
              <c:f>'Energy Delay Plots'!$F$26:$F$30</c:f>
              <c:numCache>
                <c:formatCode>0.00E+00</c:formatCode>
                <c:ptCount val="5"/>
                <c:pt idx="0">
                  <c:v>1.3742475973304999E-12</c:v>
                </c:pt>
                <c:pt idx="1">
                  <c:v>1.362664118264E-12</c:v>
                </c:pt>
                <c:pt idx="2">
                  <c:v>9.7817549192305005E-13</c:v>
                </c:pt>
                <c:pt idx="3">
                  <c:v>1.353479373536E-12</c:v>
                </c:pt>
                <c:pt idx="4">
                  <c:v>1.7329969161805E-12</c:v>
                </c:pt>
              </c:numCache>
            </c:numRef>
          </c:yVal>
          <c:smooth val="1"/>
        </c:ser>
        <c:ser>
          <c:idx val="0"/>
          <c:order val="1"/>
          <c:tx>
            <c:v>FF</c:v>
          </c:tx>
          <c:xVal>
            <c:numRef>
              <c:f>'Energy Delay Plots'!$G$26:$G$30</c:f>
              <c:numCache>
                <c:formatCode>0.00E+00</c:formatCode>
                <c:ptCount val="5"/>
                <c:pt idx="0">
                  <c:v>1.82995070299E-6</c:v>
                </c:pt>
                <c:pt idx="1">
                  <c:v>6.1678416614870004E-7</c:v>
                </c:pt>
                <c:pt idx="2">
                  <c:v>3.7301530549739998E-7</c:v>
                </c:pt>
                <c:pt idx="3">
                  <c:v>1.6730807573190001E-7</c:v>
                </c:pt>
                <c:pt idx="4">
                  <c:v>7.1394866597800003E-8</c:v>
                </c:pt>
              </c:numCache>
            </c:numRef>
          </c:xVal>
          <c:yVal>
            <c:numRef>
              <c:f>'Energy Delay Plots'!$H$26:$H$30</c:f>
              <c:numCache>
                <c:formatCode>0.00E+00</c:formatCode>
                <c:ptCount val="5"/>
                <c:pt idx="0">
                  <c:v>2.9172582586665E-12</c:v>
                </c:pt>
                <c:pt idx="1">
                  <c:v>2.875998623035E-12</c:v>
                </c:pt>
                <c:pt idx="2">
                  <c:v>1.7268787201005001E-12</c:v>
                </c:pt>
                <c:pt idx="3">
                  <c:v>2.4163071319415E-12</c:v>
                </c:pt>
                <c:pt idx="4">
                  <c:v>1.952121689581E-12</c:v>
                </c:pt>
              </c:numCache>
            </c:numRef>
          </c:yVal>
          <c:smooth val="1"/>
        </c:ser>
        <c:ser>
          <c:idx val="2"/>
          <c:order val="2"/>
          <c:tx>
            <c:v>FS</c:v>
          </c:tx>
          <c:xVal>
            <c:numRef>
              <c:f>'Energy Delay Plots'!$K$28:$K$30</c:f>
              <c:numCache>
                <c:formatCode>0.00E+00</c:formatCode>
                <c:ptCount val="3"/>
                <c:pt idx="0">
                  <c:v>5.6740293064319999E-6</c:v>
                </c:pt>
                <c:pt idx="1">
                  <c:v>1.5756559783070001E-6</c:v>
                </c:pt>
                <c:pt idx="2">
                  <c:v>5.1202364138160002E-7</c:v>
                </c:pt>
              </c:numCache>
            </c:numRef>
          </c:xVal>
          <c:yVal>
            <c:numRef>
              <c:f>'Energy Delay Plots'!$L$28:$L$30</c:f>
              <c:numCache>
                <c:formatCode>0.00E+00</c:formatCode>
                <c:ptCount val="3"/>
                <c:pt idx="0">
                  <c:v>4.4262111750945004E-12</c:v>
                </c:pt>
                <c:pt idx="1">
                  <c:v>2.1137391170125002E-12</c:v>
                </c:pt>
                <c:pt idx="2">
                  <c:v>2.2134418654469999E-12</c:v>
                </c:pt>
              </c:numCache>
            </c:numRef>
          </c:yVal>
          <c:smooth val="1"/>
        </c:ser>
        <c:ser>
          <c:idx val="3"/>
          <c:order val="3"/>
          <c:tx>
            <c:v>SF</c:v>
          </c:tx>
          <c:marker>
            <c:symbol val="star"/>
            <c:size val="9"/>
          </c:marker>
          <c:xVal>
            <c:numRef>
              <c:f>'Energy Delay Plots'!$M$27:$M$30</c:f>
              <c:numCache>
                <c:formatCode>0.00E+00</c:formatCode>
                <c:ptCount val="4"/>
                <c:pt idx="0">
                  <c:v>8.8549003654079998E-6</c:v>
                </c:pt>
                <c:pt idx="1">
                  <c:v>2.8625951437970002E-6</c:v>
                </c:pt>
                <c:pt idx="2">
                  <c:v>8.7978918377910002E-7</c:v>
                </c:pt>
                <c:pt idx="3">
                  <c:v>2.4677899844950001E-7</c:v>
                </c:pt>
              </c:numCache>
            </c:numRef>
          </c:xVal>
          <c:yVal>
            <c:numRef>
              <c:f>'Energy Delay Plots'!$N$27:$N$30</c:f>
              <c:numCache>
                <c:formatCode>0.00E+00</c:formatCode>
                <c:ptCount val="4"/>
                <c:pt idx="0">
                  <c:v>1.0261736691147E-12</c:v>
                </c:pt>
                <c:pt idx="1">
                  <c:v>8.2956180556845001E-13</c:v>
                </c:pt>
                <c:pt idx="2">
                  <c:v>1.0798387781435001E-12</c:v>
                </c:pt>
                <c:pt idx="3">
                  <c:v>1.1981944467260001E-12</c:v>
                </c:pt>
              </c:numCache>
            </c:numRef>
          </c:yVal>
          <c:smooth val="1"/>
        </c:ser>
        <c:ser>
          <c:idx val="4"/>
          <c:order val="4"/>
          <c:tx>
            <c:v>SS</c:v>
          </c:tx>
          <c:marker>
            <c:symbol val="circle"/>
            <c:size val="7"/>
          </c:marker>
          <c:xVal>
            <c:numRef>
              <c:f>'Energy Delay Plots'!$I$28:$I$30</c:f>
              <c:numCache>
                <c:formatCode>0.00E+00</c:formatCode>
                <c:ptCount val="3"/>
                <c:pt idx="0">
                  <c:v>1.0862470802429999E-5</c:v>
                </c:pt>
                <c:pt idx="1">
                  <c:v>3.2407932202370002E-6</c:v>
                </c:pt>
                <c:pt idx="2">
                  <c:v>9.702945541653999E-7</c:v>
                </c:pt>
              </c:numCache>
            </c:numRef>
          </c:xVal>
          <c:yVal>
            <c:numRef>
              <c:f>'Energy Delay Plots'!$J$28:$J$30</c:f>
              <c:numCache>
                <c:formatCode>0.00E+00</c:formatCode>
                <c:ptCount val="3"/>
                <c:pt idx="0">
                  <c:v>1.0676020153201501E-12</c:v>
                </c:pt>
                <c:pt idx="1">
                  <c:v>1.1261246388405E-12</c:v>
                </c:pt>
                <c:pt idx="2">
                  <c:v>1.5165827837089999E-12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348800"/>
        <c:axId val="94350720"/>
      </c:scatterChart>
      <c:valAx>
        <c:axId val="94348800"/>
        <c:scaling>
          <c:orientation val="minMax"/>
          <c:max val="1.1000000000000003E-5"/>
          <c:min val="1.2000000000000005E-8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Cycle Time in Seconds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low"/>
        <c:crossAx val="94350720"/>
        <c:crosses val="autoZero"/>
        <c:crossBetween val="midCat"/>
      </c:valAx>
      <c:valAx>
        <c:axId val="94350720"/>
        <c:scaling>
          <c:logBase val="2"/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Read Energy in Joules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nextTo"/>
        <c:crossAx val="9434880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solidFill>
            <a:srgbClr val="000000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000" dirty="0"/>
              <a:t>Write </a:t>
            </a:r>
            <a:r>
              <a:rPr lang="en-US" sz="2000" dirty="0" smtClean="0"/>
              <a:t>after </a:t>
            </a:r>
            <a:r>
              <a:rPr lang="en-US" sz="2000" dirty="0"/>
              <a:t>Read Energy vs. Cycle Time @ 27C in 4KB </a:t>
            </a:r>
            <a:r>
              <a:rPr lang="en-US" sz="2000" dirty="0" err="1"/>
              <a:t>Subthreshold</a:t>
            </a:r>
            <a:r>
              <a:rPr lang="en-US" sz="2000" dirty="0"/>
              <a:t> Memory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v>TT</c:v>
          </c:tx>
          <c:marker>
            <c:symbol val="square"/>
            <c:size val="7"/>
          </c:marker>
          <c:xVal>
            <c:numRef>
              <c:f>'Energy Delay Plots'!$E$45:$E$49</c:f>
              <c:numCache>
                <c:formatCode>0.00E+00</c:formatCode>
                <c:ptCount val="5"/>
                <c:pt idx="0">
                  <c:v>2.1123499343960001E-5</c:v>
                </c:pt>
                <c:pt idx="1">
                  <c:v>6.5095485255119999E-6</c:v>
                </c:pt>
                <c:pt idx="2">
                  <c:v>2.0319119727529998E-6</c:v>
                </c:pt>
                <c:pt idx="3">
                  <c:v>6.8538369741020003E-7</c:v>
                </c:pt>
                <c:pt idx="4">
                  <c:v>2.3011199544780001E-7</c:v>
                </c:pt>
              </c:numCache>
            </c:numRef>
          </c:xVal>
          <c:yVal>
            <c:numRef>
              <c:f>'Energy Delay Plots'!$F$45:$F$49</c:f>
              <c:numCache>
                <c:formatCode>0.00E+00</c:formatCode>
                <c:ptCount val="5"/>
                <c:pt idx="0">
                  <c:v>4.4701494848975002E-13</c:v>
                </c:pt>
                <c:pt idx="1">
                  <c:v>5.4373573904195001E-13</c:v>
                </c:pt>
                <c:pt idx="2">
                  <c:v>5.3234095094895001E-13</c:v>
                </c:pt>
                <c:pt idx="3">
                  <c:v>1.055686306872E-12</c:v>
                </c:pt>
                <c:pt idx="4">
                  <c:v>1.4817627758955001E-12</c:v>
                </c:pt>
              </c:numCache>
            </c:numRef>
          </c:yVal>
          <c:smooth val="1"/>
        </c:ser>
        <c:ser>
          <c:idx val="0"/>
          <c:order val="1"/>
          <c:tx>
            <c:v>FF</c:v>
          </c:tx>
          <c:xVal>
            <c:numRef>
              <c:f>'Energy Delay Plots'!$G$45:$G$49</c:f>
              <c:numCache>
                <c:formatCode>0.00E+00</c:formatCode>
                <c:ptCount val="5"/>
                <c:pt idx="0">
                  <c:v>1.82995070299E-6</c:v>
                </c:pt>
                <c:pt idx="1">
                  <c:v>6.1678416614870004E-7</c:v>
                </c:pt>
                <c:pt idx="2">
                  <c:v>3.7301530549739998E-7</c:v>
                </c:pt>
                <c:pt idx="3">
                  <c:v>1.6730807573190001E-7</c:v>
                </c:pt>
                <c:pt idx="4">
                  <c:v>7.1394866597800003E-8</c:v>
                </c:pt>
              </c:numCache>
            </c:numRef>
          </c:xVal>
          <c:yVal>
            <c:numRef>
              <c:f>'Energy Delay Plots'!$H$45:$H$49</c:f>
              <c:numCache>
                <c:formatCode>0.00E+00</c:formatCode>
                <c:ptCount val="5"/>
                <c:pt idx="0">
                  <c:v>2.5363731897815001E-12</c:v>
                </c:pt>
                <c:pt idx="1">
                  <c:v>2.2512060119315001E-12</c:v>
                </c:pt>
                <c:pt idx="2">
                  <c:v>7.8440900764525005E-13</c:v>
                </c:pt>
                <c:pt idx="3">
                  <c:v>1.0547172146503E-12</c:v>
                </c:pt>
                <c:pt idx="4">
                  <c:v>1.4817627758955001E-12</c:v>
                </c:pt>
              </c:numCache>
            </c:numRef>
          </c:yVal>
          <c:smooth val="1"/>
        </c:ser>
        <c:ser>
          <c:idx val="2"/>
          <c:order val="2"/>
          <c:tx>
            <c:v>FS</c:v>
          </c:tx>
          <c:xVal>
            <c:numRef>
              <c:f>'Energy Delay Plots'!$K$47:$K$49</c:f>
              <c:numCache>
                <c:formatCode>0.00E+00</c:formatCode>
                <c:ptCount val="3"/>
                <c:pt idx="0">
                  <c:v>5.6740293064319999E-6</c:v>
                </c:pt>
                <c:pt idx="1">
                  <c:v>1.5756559783070001E-6</c:v>
                </c:pt>
                <c:pt idx="2">
                  <c:v>5.1202364138160002E-7</c:v>
                </c:pt>
              </c:numCache>
            </c:numRef>
          </c:xVal>
          <c:yVal>
            <c:numRef>
              <c:f>'Energy Delay Plots'!$L$47:$L$49</c:f>
              <c:numCache>
                <c:formatCode>0.00E+00</c:formatCode>
                <c:ptCount val="3"/>
                <c:pt idx="0">
                  <c:v>1.719692098301E-12</c:v>
                </c:pt>
                <c:pt idx="1">
                  <c:v>9.098817283546499E-13</c:v>
                </c:pt>
                <c:pt idx="2">
                  <c:v>1.537610702303E-12</c:v>
                </c:pt>
              </c:numCache>
            </c:numRef>
          </c:yVal>
          <c:smooth val="1"/>
        </c:ser>
        <c:ser>
          <c:idx val="3"/>
          <c:order val="3"/>
          <c:tx>
            <c:v>SF</c:v>
          </c:tx>
          <c:marker>
            <c:symbol val="star"/>
            <c:size val="9"/>
          </c:marker>
          <c:xVal>
            <c:numRef>
              <c:f>'Energy Delay Plots'!$M$46:$M$49</c:f>
              <c:numCache>
                <c:formatCode>0.00E+00</c:formatCode>
                <c:ptCount val="4"/>
                <c:pt idx="0">
                  <c:v>8.8549003654079998E-6</c:v>
                </c:pt>
                <c:pt idx="1">
                  <c:v>2.8625951437970002E-6</c:v>
                </c:pt>
                <c:pt idx="2">
                  <c:v>8.7978918377910002E-7</c:v>
                </c:pt>
                <c:pt idx="3">
                  <c:v>2.4677899844950001E-7</c:v>
                </c:pt>
              </c:numCache>
            </c:numRef>
          </c:xVal>
          <c:yVal>
            <c:numRef>
              <c:f>'Energy Delay Plots'!$N$46:$N$49</c:f>
              <c:numCache>
                <c:formatCode>0.00E+00</c:formatCode>
                <c:ptCount val="4"/>
                <c:pt idx="0">
                  <c:v>2.6379683752975002E-13</c:v>
                </c:pt>
                <c:pt idx="1">
                  <c:v>6.3038347293364999E-13</c:v>
                </c:pt>
                <c:pt idx="2">
                  <c:v>9.6927265370724991E-13</c:v>
                </c:pt>
                <c:pt idx="3">
                  <c:v>1.2874349098665E-12</c:v>
                </c:pt>
              </c:numCache>
            </c:numRef>
          </c:yVal>
          <c:smooth val="1"/>
        </c:ser>
        <c:ser>
          <c:idx val="4"/>
          <c:order val="4"/>
          <c:tx>
            <c:v>SS</c:v>
          </c:tx>
          <c:marker>
            <c:symbol val="circle"/>
            <c:size val="7"/>
          </c:marker>
          <c:xVal>
            <c:numRef>
              <c:f>'Energy Delay Plots'!$I$47:$I$49</c:f>
              <c:numCache>
                <c:formatCode>0.00E+00</c:formatCode>
                <c:ptCount val="3"/>
                <c:pt idx="0">
                  <c:v>1.0862470802429999E-5</c:v>
                </c:pt>
                <c:pt idx="1">
                  <c:v>3.2407932202370002E-6</c:v>
                </c:pt>
                <c:pt idx="2">
                  <c:v>9.702945541653999E-7</c:v>
                </c:pt>
              </c:numCache>
            </c:numRef>
          </c:xVal>
          <c:yVal>
            <c:numRef>
              <c:f>'Energy Delay Plots'!$J$47:$J$49</c:f>
              <c:numCache>
                <c:formatCode>0.00E+00</c:formatCode>
                <c:ptCount val="3"/>
                <c:pt idx="0">
                  <c:v>9.9160526062689993E-13</c:v>
                </c:pt>
                <c:pt idx="1">
                  <c:v>1.080420082631E-12</c:v>
                </c:pt>
                <c:pt idx="2">
                  <c:v>1.5756115361355E-12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393088"/>
        <c:axId val="94395008"/>
      </c:scatterChart>
      <c:valAx>
        <c:axId val="94393088"/>
        <c:scaling>
          <c:orientation val="minMax"/>
          <c:max val="2.1200000000000007E-5"/>
          <c:min val="1.2000000000000005E-8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Cycle Time in Seconds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low"/>
        <c:crossAx val="94395008"/>
        <c:crosses val="autoZero"/>
        <c:crossBetween val="midCat"/>
      </c:valAx>
      <c:valAx>
        <c:axId val="94395008"/>
        <c:scaling>
          <c:logBase val="2"/>
          <c:orientation val="minMax"/>
          <c:max val="3.6379788070917125E-12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Write </a:t>
                </a:r>
                <a:r>
                  <a:rPr lang="en-US" sz="2000" dirty="0" smtClean="0"/>
                  <a:t>after </a:t>
                </a:r>
                <a:r>
                  <a:rPr lang="en-US" sz="2000" dirty="0"/>
                  <a:t>Read Energy in Joules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nextTo"/>
        <c:crossAx val="9439308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solidFill>
            <a:srgbClr val="000000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 sz="2000"/>
            </a:pPr>
            <a:r>
              <a:rPr lang="en-US" sz="2000"/>
              <a:t>Temperature vs. Cycle Time in 4KB Subthreshold Memory @ 0.5V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'Temperature Plots'!$B$5</c:f>
              <c:strCache>
                <c:ptCount val="1"/>
                <c:pt idx="0">
                  <c:v>TT</c:v>
                </c:pt>
              </c:strCache>
            </c:strRef>
          </c:tx>
          <c:xVal>
            <c:numRef>
              <c:f>'Temperature Plots'!$C$3:$F$3</c:f>
              <c:numCache>
                <c:formatCode>General</c:formatCode>
                <c:ptCount val="4"/>
                <c:pt idx="0">
                  <c:v>-40</c:v>
                </c:pt>
                <c:pt idx="1">
                  <c:v>0</c:v>
                </c:pt>
                <c:pt idx="2">
                  <c:v>27</c:v>
                </c:pt>
                <c:pt idx="3">
                  <c:v>65</c:v>
                </c:pt>
              </c:numCache>
            </c:numRef>
          </c:xVal>
          <c:yVal>
            <c:numRef>
              <c:f>('Temperature Plots'!$C$5:$E$5,'Temperature Plots'!$F$5)</c:f>
              <c:numCache>
                <c:formatCode>0.00E+00</c:formatCode>
                <c:ptCount val="4"/>
                <c:pt idx="0">
                  <c:v>1.209534898513E-6</c:v>
                </c:pt>
                <c:pt idx="1">
                  <c:v>3.862323406011E-7</c:v>
                </c:pt>
                <c:pt idx="2">
                  <c:v>2.3011199544780001E-7</c:v>
                </c:pt>
                <c:pt idx="3">
                  <c:v>1.3244867507850001E-7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'Temperature Plots'!$B$6</c:f>
              <c:strCache>
                <c:ptCount val="1"/>
                <c:pt idx="0">
                  <c:v>FF</c:v>
                </c:pt>
              </c:strCache>
            </c:strRef>
          </c:tx>
          <c:xVal>
            <c:numRef>
              <c:f>'Temperature Plots'!$C$3:$F$3</c:f>
              <c:numCache>
                <c:formatCode>General</c:formatCode>
                <c:ptCount val="4"/>
                <c:pt idx="0">
                  <c:v>-40</c:v>
                </c:pt>
                <c:pt idx="1">
                  <c:v>0</c:v>
                </c:pt>
                <c:pt idx="2">
                  <c:v>27</c:v>
                </c:pt>
                <c:pt idx="3">
                  <c:v>65</c:v>
                </c:pt>
              </c:numCache>
            </c:numRef>
          </c:xVal>
          <c:yVal>
            <c:numRef>
              <c:f>'Temperature Plots'!$C$6:$F$6</c:f>
              <c:numCache>
                <c:formatCode>0.00E+00</c:formatCode>
                <c:ptCount val="4"/>
                <c:pt idx="0">
                  <c:v>1.8080380985030001E-7</c:v>
                </c:pt>
                <c:pt idx="1">
                  <c:v>9.6473370964760004E-8</c:v>
                </c:pt>
                <c:pt idx="2">
                  <c:v>7.1394866597800003E-8</c:v>
                </c:pt>
                <c:pt idx="3">
                  <c:v>5.3763290432680003E-8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'Temperature Plots'!$B$7</c:f>
              <c:strCache>
                <c:ptCount val="1"/>
                <c:pt idx="0">
                  <c:v>SS</c:v>
                </c:pt>
              </c:strCache>
            </c:strRef>
          </c:tx>
          <c:xVal>
            <c:numRef>
              <c:f>'Temperature Plots'!$C$3:$F$3</c:f>
              <c:numCache>
                <c:formatCode>General</c:formatCode>
                <c:ptCount val="4"/>
                <c:pt idx="0">
                  <c:v>-40</c:v>
                </c:pt>
                <c:pt idx="1">
                  <c:v>0</c:v>
                </c:pt>
                <c:pt idx="2">
                  <c:v>27</c:v>
                </c:pt>
                <c:pt idx="3">
                  <c:v>65</c:v>
                </c:pt>
              </c:numCache>
            </c:numRef>
          </c:xVal>
          <c:yVal>
            <c:numRef>
              <c:f>'Temperature Plots'!$C$7:$F$7</c:f>
              <c:numCache>
                <c:formatCode>0.00E+00</c:formatCode>
                <c:ptCount val="4"/>
                <c:pt idx="0">
                  <c:v>8.0099497433759995E-6</c:v>
                </c:pt>
                <c:pt idx="1">
                  <c:v>2.0501782375440001E-6</c:v>
                </c:pt>
                <c:pt idx="2">
                  <c:v>9.702945541653999E-7</c:v>
                </c:pt>
                <c:pt idx="3">
                  <c:v>4.7158858776669998E-7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'Temperature Plots'!$B$8</c:f>
              <c:strCache>
                <c:ptCount val="1"/>
                <c:pt idx="0">
                  <c:v>FS</c:v>
                </c:pt>
              </c:strCache>
            </c:strRef>
          </c:tx>
          <c:xVal>
            <c:numRef>
              <c:f>'Temperature Plots'!$C$3:$F$3</c:f>
              <c:numCache>
                <c:formatCode>General</c:formatCode>
                <c:ptCount val="4"/>
                <c:pt idx="0">
                  <c:v>-40</c:v>
                </c:pt>
                <c:pt idx="1">
                  <c:v>0</c:v>
                </c:pt>
                <c:pt idx="2">
                  <c:v>27</c:v>
                </c:pt>
                <c:pt idx="3">
                  <c:v>65</c:v>
                </c:pt>
              </c:numCache>
            </c:numRef>
          </c:xVal>
          <c:yVal>
            <c:numRef>
              <c:f>'Temperature Plots'!$C$8:$F$8</c:f>
              <c:numCache>
                <c:formatCode>0.00E+00</c:formatCode>
                <c:ptCount val="4"/>
                <c:pt idx="0">
                  <c:v>3.3010609603450002E-6</c:v>
                </c:pt>
                <c:pt idx="1">
                  <c:v>9.0298257681129999E-7</c:v>
                </c:pt>
                <c:pt idx="2">
                  <c:v>5.1202364138160002E-7</c:v>
                </c:pt>
                <c:pt idx="3">
                  <c:v>2.7079788172199998E-7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'Temperature Plots'!$B$9</c:f>
              <c:strCache>
                <c:ptCount val="1"/>
                <c:pt idx="0">
                  <c:v>SF</c:v>
                </c:pt>
              </c:strCache>
            </c:strRef>
          </c:tx>
          <c:xVal>
            <c:numRef>
              <c:f>'Temperature Plots'!$C$3:$F$3</c:f>
              <c:numCache>
                <c:formatCode>General</c:formatCode>
                <c:ptCount val="4"/>
                <c:pt idx="0">
                  <c:v>-40</c:v>
                </c:pt>
                <c:pt idx="1">
                  <c:v>0</c:v>
                </c:pt>
                <c:pt idx="2">
                  <c:v>27</c:v>
                </c:pt>
                <c:pt idx="3">
                  <c:v>65</c:v>
                </c:pt>
              </c:numCache>
            </c:numRef>
          </c:xVal>
          <c:yVal>
            <c:numRef>
              <c:f>'Temperature Plots'!$C$9:$F$9</c:f>
              <c:numCache>
                <c:formatCode>0.00E+00</c:formatCode>
                <c:ptCount val="4"/>
                <c:pt idx="0">
                  <c:v>2.2398414782849999E-6</c:v>
                </c:pt>
                <c:pt idx="1">
                  <c:v>4.3798689122759999E-7</c:v>
                </c:pt>
                <c:pt idx="2">
                  <c:v>2.4677899844950001E-7</c:v>
                </c:pt>
                <c:pt idx="3">
                  <c:v>1.357336509552E-7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461952"/>
        <c:axId val="94463872"/>
      </c:scatterChart>
      <c:valAx>
        <c:axId val="94461952"/>
        <c:scaling>
          <c:orientation val="minMax"/>
          <c:max val="75"/>
          <c:min val="-4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Temperature in degree Celsius</a:t>
                </a:r>
              </a:p>
            </c:rich>
          </c:tx>
          <c:layout>
            <c:manualLayout>
              <c:xMode val="edge"/>
              <c:yMode val="edge"/>
              <c:x val="0.23479460859275061"/>
              <c:y val="0.82967302023704492"/>
            </c:manualLayout>
          </c:layout>
          <c:overlay val="0"/>
        </c:title>
        <c:numFmt formatCode="General" sourceLinked="1"/>
        <c:majorTickMark val="none"/>
        <c:minorTickMark val="none"/>
        <c:tickLblPos val="low"/>
        <c:crossAx val="94463872"/>
        <c:crosses val="autoZero"/>
        <c:crossBetween val="midCat"/>
      </c:valAx>
      <c:valAx>
        <c:axId val="94463872"/>
        <c:scaling>
          <c:logBase val="2"/>
          <c:orientation val="minMax"/>
          <c:max val="8.000000000000003E-6"/>
          <c:min val="2.9802322387695319E-8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Cycle Time in Seconds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low"/>
        <c:spPr>
          <a:noFill/>
          <a:ln>
            <a:noFill/>
          </a:ln>
        </c:spPr>
        <c:crossAx val="9446195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solidFill>
            <a:srgbClr val="000000"/>
          </a:solidFill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0.23936</cdr:x>
      <cdr:y>0.75388</cdr:y>
    </cdr:from>
    <cdr:to>
      <cdr:x>0.80169</cdr:x>
      <cdr:y>0.85564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26073" y="3348191"/>
          <a:ext cx="2175630" cy="451944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dirty="0" smtClean="0"/>
            <a:t>SS, FS fails @ 0.35V and 0.3V, SF fails @ 0.3V</a:t>
          </a:r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0.64743</cdr:x>
      <cdr:y>0.73127</cdr:y>
    </cdr:from>
    <cdr:to>
      <cdr:x>0.85785</cdr:x>
      <cdr:y>0.83353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834757" y="3231931"/>
          <a:ext cx="1571297" cy="451945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SS, FS fails @ 0.35V and 0.3V, SF fails @ 0.3V</a:t>
          </a:r>
          <a:endParaRPr lang="en-US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0.63866</cdr:x>
      <cdr:y>0.72413</cdr:y>
    </cdr:from>
    <cdr:to>
      <cdr:x>0.8463</cdr:x>
      <cdr:y>0.82103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833005" y="3377324"/>
          <a:ext cx="1571297" cy="451945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SS, FS fails @ 0.35V and 0.3V, SF fails @ 0.3V</a:t>
          </a:r>
          <a:endParaRPr lang="en-US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0.64555</cdr:x>
      <cdr:y>0.7281</cdr:y>
    </cdr:from>
    <cdr:to>
      <cdr:x>0.85597</cdr:x>
      <cdr:y>0.83036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820743" y="3217918"/>
          <a:ext cx="1571297" cy="451945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SS, FS fails @ 0.35V and 0.3V, SF fails @ 0.3V</a:t>
          </a:r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12/7/2012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12/7/2012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16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12/7/2012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12/7/2012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12/7/2012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12/7/2012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12/7/2012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12/7/2012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12/7/2012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12/7/2012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12/7/2012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12/7/2012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12/7/2012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12/7/2012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baseline="0">
          <a:ln w="12700">
            <a:noFill/>
          </a:ln>
          <a:solidFill>
            <a:schemeClr val="bg2">
              <a:lumMod val="1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6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si.com/pdf/41C-LV16256C.pdf" TargetMode="External"/><Relationship Id="rId2" Type="http://schemas.openxmlformats.org/officeDocument/2006/relationships/hyperlink" Target="http://download.micron.com/pdf/datasheets/psram/8mb_asyncpage_p23z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hiplus.com/Uploads/DataSheet/Pseudo%20SRAM/Pseudo_CS26LV32163%20(2.7).pdf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6662" y="1120324"/>
            <a:ext cx="7235981" cy="2642364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A Method to Implement Low Energy Read Operations</a:t>
            </a:r>
            <a:r>
              <a:rPr lang="en-US" sz="4000" dirty="0" smtClean="0"/>
              <a:t>, </a:t>
            </a:r>
            <a:r>
              <a:rPr lang="en-US" sz="4000" dirty="0"/>
              <a:t>and </a:t>
            </a:r>
            <a:r>
              <a:rPr lang="en-US" sz="4000" dirty="0" smtClean="0"/>
              <a:t>Single </a:t>
            </a:r>
            <a:r>
              <a:rPr lang="en-US" sz="4000" dirty="0"/>
              <a:t>Cycle Write </a:t>
            </a:r>
            <a:r>
              <a:rPr lang="en-US" sz="4000" dirty="0" smtClean="0"/>
              <a:t>after </a:t>
            </a:r>
            <a:r>
              <a:rPr lang="en-US" sz="4000" dirty="0"/>
              <a:t>Read in Subthreshold SRAMs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0647" y="4631386"/>
            <a:ext cx="6189583" cy="949569"/>
          </a:xfrm>
        </p:spPr>
        <p:txBody>
          <a:bodyPr>
            <a:normAutofit fontScale="47500" lnSpcReduction="20000"/>
          </a:bodyPr>
          <a:lstStyle/>
          <a:p>
            <a:pPr algn="ctr"/>
            <a:endParaRPr lang="en-US" dirty="0" smtClean="0"/>
          </a:p>
          <a:p>
            <a:pPr algn="ctr"/>
            <a:r>
              <a:rPr lang="en-US" sz="3800" dirty="0" err="1" smtClean="0">
                <a:solidFill>
                  <a:schemeClr val="tx1">
                    <a:lumMod val="75000"/>
                  </a:schemeClr>
                </a:solidFill>
              </a:rPr>
              <a:t>Arijit</a:t>
            </a:r>
            <a:r>
              <a:rPr lang="en-US" sz="3800" dirty="0" smtClean="0">
                <a:solidFill>
                  <a:schemeClr val="tx1">
                    <a:lumMod val="75000"/>
                  </a:schemeClr>
                </a:solidFill>
              </a:rPr>
              <a:t> Banerjee</a:t>
            </a:r>
          </a:p>
          <a:p>
            <a:pPr algn="l"/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l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Dated: 12/10/2012</a:t>
            </a:r>
          </a:p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-1" y="5076497"/>
            <a:ext cx="872359" cy="1802523"/>
            <a:chOff x="-10511" y="5150069"/>
            <a:chExt cx="872359" cy="1728951"/>
          </a:xfrm>
        </p:grpSpPr>
        <p:sp>
          <p:nvSpPr>
            <p:cNvPr id="7" name="Rectangle 6"/>
            <p:cNvSpPr/>
            <p:nvPr/>
          </p:nvSpPr>
          <p:spPr>
            <a:xfrm>
              <a:off x="-10511" y="5150069"/>
              <a:ext cx="861849" cy="1728951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-1" y="5612524"/>
              <a:ext cx="86184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VLSI 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6332 Project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Can We do Better?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400" dirty="0" smtClean="0"/>
              <a:t>Using </a:t>
            </a:r>
            <a:r>
              <a:rPr lang="en-US" sz="3400" dirty="0" smtClean="0"/>
              <a:t>RAS-CAS DRAM Timing Concept </a:t>
            </a:r>
            <a:r>
              <a:rPr lang="en-US" sz="3400" dirty="0" smtClean="0"/>
              <a:t>in SRAM</a:t>
            </a:r>
          </a:p>
          <a:p>
            <a:endParaRPr lang="en-US" sz="3400" dirty="0" smtClean="0"/>
          </a:p>
          <a:p>
            <a:r>
              <a:rPr lang="en-US" sz="3400" dirty="0" smtClean="0"/>
              <a:t>Low </a:t>
            </a:r>
            <a:r>
              <a:rPr lang="en-US" sz="3100" dirty="0"/>
              <a:t>Energy</a:t>
            </a:r>
            <a:r>
              <a:rPr lang="en-US" sz="3400" dirty="0"/>
              <a:t> Read </a:t>
            </a:r>
            <a:r>
              <a:rPr lang="en-US" sz="3400" dirty="0" smtClean="0"/>
              <a:t>(LER)? </a:t>
            </a:r>
          </a:p>
          <a:p>
            <a:pPr lvl="1"/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Do Not operate Decoders, WL Drivers</a:t>
            </a:r>
          </a:p>
          <a:p>
            <a:pPr lvl="1"/>
            <a:endParaRPr lang="en-US" sz="24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3400" dirty="0"/>
              <a:t>“N-1” LER Operations per one Read in N word </a:t>
            </a:r>
            <a:r>
              <a:rPr lang="en-US" sz="3400" dirty="0" smtClean="0"/>
              <a:t>Row</a:t>
            </a:r>
          </a:p>
          <a:p>
            <a:endParaRPr lang="en-US" sz="3400" dirty="0" smtClean="0"/>
          </a:p>
          <a:p>
            <a:r>
              <a:rPr lang="en-US" sz="3400" dirty="0" smtClean="0"/>
              <a:t>Auto detection of LER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42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Single Cycle Write </a:t>
            </a:r>
            <a:r>
              <a:rPr lang="en-US" dirty="0" smtClean="0"/>
              <a:t>after </a:t>
            </a:r>
            <a:r>
              <a:rPr lang="en-US" dirty="0" smtClean="0"/>
              <a:t>Read(WAR)?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800" dirty="0"/>
              <a:t>Earlier Approach was Two Cycle Write after Read</a:t>
            </a:r>
          </a:p>
          <a:p>
            <a:endParaRPr lang="en-US" dirty="0"/>
          </a:p>
          <a:p>
            <a:r>
              <a:rPr lang="en-US" sz="3800" dirty="0"/>
              <a:t>Current Approach is Single Cycle Write </a:t>
            </a:r>
            <a:r>
              <a:rPr lang="en-US" sz="3800" dirty="0" smtClean="0"/>
              <a:t>after </a:t>
            </a:r>
            <a:r>
              <a:rPr lang="en-US" sz="3800" dirty="0"/>
              <a:t>Read </a:t>
            </a:r>
            <a:endParaRPr lang="en-US" sz="3800" dirty="0" smtClean="0"/>
          </a:p>
          <a:p>
            <a:pPr lvl="1"/>
            <a:r>
              <a:rPr lang="en-US" dirty="0" smtClean="0"/>
              <a:t>Pulsed Read and Write Word Line Generation in WAR</a:t>
            </a:r>
          </a:p>
          <a:p>
            <a:pPr lvl="1"/>
            <a:r>
              <a:rPr lang="en-US" dirty="0" smtClean="0"/>
              <a:t>Controllable WAR Margins through External Pins </a:t>
            </a:r>
          </a:p>
          <a:p>
            <a:pPr lvl="1"/>
            <a:r>
              <a:rPr lang="en-US" dirty="0" smtClean="0"/>
              <a:t>Using Intermediate Latch to Latch the Read Row Before Write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568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Block Diagram of the 4KB Subthreshold Data Memory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2091559" y="1355820"/>
            <a:ext cx="5349405" cy="5425955"/>
            <a:chOff x="2091559" y="1355820"/>
            <a:chExt cx="5349405" cy="5425955"/>
          </a:xfrm>
        </p:grpSpPr>
        <p:sp>
          <p:nvSpPr>
            <p:cNvPr id="34" name="Rectangle 33"/>
            <p:cNvSpPr/>
            <p:nvPr/>
          </p:nvSpPr>
          <p:spPr>
            <a:xfrm>
              <a:off x="2616716" y="1355820"/>
              <a:ext cx="4824248" cy="48846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234179" y="1453044"/>
              <a:ext cx="4206784" cy="4246168"/>
              <a:chOff x="2741890" y="1545033"/>
              <a:chExt cx="4206784" cy="4246168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2741890" y="1545033"/>
                <a:ext cx="4206784" cy="4246168"/>
                <a:chOff x="2741890" y="1545033"/>
                <a:chExt cx="4206784" cy="4246168"/>
              </a:xfrm>
            </p:grpSpPr>
            <p:sp>
              <p:nvSpPr>
                <p:cNvPr id="11" name="Trapezoid 10"/>
                <p:cNvSpPr/>
                <p:nvPr/>
              </p:nvSpPr>
              <p:spPr>
                <a:xfrm>
                  <a:off x="4113629" y="5333973"/>
                  <a:ext cx="2835045" cy="457228"/>
                </a:xfrm>
                <a:prstGeom prst="trapezoid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/>
                    <a:t>128 Bit to 16 Bit Bus Interface Logic</a:t>
                  </a:r>
                  <a:endParaRPr lang="en-US" sz="1200" dirty="0"/>
                </a:p>
              </p:txBody>
            </p:sp>
            <p:grpSp>
              <p:nvGrpSpPr>
                <p:cNvPr id="16" name="Group 15"/>
                <p:cNvGrpSpPr/>
                <p:nvPr/>
              </p:nvGrpSpPr>
              <p:grpSpPr>
                <a:xfrm>
                  <a:off x="2741890" y="1545033"/>
                  <a:ext cx="4059554" cy="3520943"/>
                  <a:chOff x="2741890" y="1650133"/>
                  <a:chExt cx="4059554" cy="3520943"/>
                </a:xfrm>
              </p:grpSpPr>
              <p:sp>
                <p:nvSpPr>
                  <p:cNvPr id="7" name="Trapezoid 6"/>
                  <p:cNvSpPr/>
                  <p:nvPr/>
                </p:nvSpPr>
                <p:spPr>
                  <a:xfrm>
                    <a:off x="4248801" y="4301304"/>
                    <a:ext cx="2552643" cy="370483"/>
                  </a:xfrm>
                  <a:prstGeom prst="trapezoid">
                    <a:avLst/>
                  </a:prstGeom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/>
                      <a:t>Global Bitline Mux/Demux</a:t>
                    </a:r>
                    <a:endParaRPr lang="en-US" sz="1200" dirty="0"/>
                  </a:p>
                </p:txBody>
              </p:sp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2741890" y="1650133"/>
                    <a:ext cx="3858607" cy="3520943"/>
                    <a:chOff x="2741890" y="1755233"/>
                    <a:chExt cx="3858607" cy="3520943"/>
                  </a:xfrm>
                </p:grpSpPr>
                <p:grpSp>
                  <p:nvGrpSpPr>
                    <p:cNvPr id="14" name="Group 13"/>
                    <p:cNvGrpSpPr/>
                    <p:nvPr/>
                  </p:nvGrpSpPr>
                  <p:grpSpPr>
                    <a:xfrm>
                      <a:off x="4508937" y="1755233"/>
                      <a:ext cx="2091560" cy="3520943"/>
                      <a:chOff x="4508937" y="1755233"/>
                      <a:chExt cx="2091560" cy="3520943"/>
                    </a:xfrm>
                  </p:grpSpPr>
                  <p:sp>
                    <p:nvSpPr>
                      <p:cNvPr id="5" name="Rectangle 4"/>
                      <p:cNvSpPr/>
                      <p:nvPr/>
                    </p:nvSpPr>
                    <p:spPr>
                      <a:xfrm>
                        <a:off x="4508938" y="1755233"/>
                        <a:ext cx="2091559" cy="1713187"/>
                      </a:xfrm>
                      <a:prstGeom prst="rect">
                        <a:avLst/>
                      </a:prstGeom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 smtClean="0"/>
                          <a:t>Memory Array 4 Banks X 1 KB </a:t>
                        </a:r>
                        <a:endParaRPr lang="en-US" sz="1200" dirty="0"/>
                      </a:p>
                    </p:txBody>
                  </p:sp>
                  <p:sp>
                    <p:nvSpPr>
                      <p:cNvPr id="9" name="Rectangle 8"/>
                      <p:cNvSpPr/>
                      <p:nvPr/>
                    </p:nvSpPr>
                    <p:spPr>
                      <a:xfrm>
                        <a:off x="4508939" y="3749566"/>
                        <a:ext cx="2078410" cy="412528"/>
                      </a:xfrm>
                      <a:prstGeom prst="rect">
                        <a:avLst/>
                      </a:prstGeom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 smtClean="0"/>
                          <a:t>Precharge and column Circuitry</a:t>
                        </a:r>
                        <a:endParaRPr lang="en-US" sz="1200" dirty="0"/>
                      </a:p>
                    </p:txBody>
                  </p:sp>
                  <p:sp>
                    <p:nvSpPr>
                      <p:cNvPr id="10" name="Rectangle 9"/>
                      <p:cNvSpPr/>
                      <p:nvPr/>
                    </p:nvSpPr>
                    <p:spPr>
                      <a:xfrm>
                        <a:off x="4508937" y="5002907"/>
                        <a:ext cx="2091559" cy="273269"/>
                      </a:xfrm>
                      <a:prstGeom prst="rect">
                        <a:avLst/>
                      </a:prstGeom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 smtClean="0"/>
                          <a:t>128 Bit Intermediate Latch</a:t>
                        </a:r>
                        <a:endParaRPr lang="en-US" sz="1200" dirty="0"/>
                      </a:p>
                    </p:txBody>
                  </p:sp>
                </p:grpSp>
                <p:grpSp>
                  <p:nvGrpSpPr>
                    <p:cNvPr id="13" name="Group 12"/>
                    <p:cNvGrpSpPr/>
                    <p:nvPr/>
                  </p:nvGrpSpPr>
                  <p:grpSpPr>
                    <a:xfrm>
                      <a:off x="2741890" y="1933906"/>
                      <a:ext cx="1349260" cy="3258193"/>
                      <a:chOff x="2741890" y="1933906"/>
                      <a:chExt cx="1349260" cy="3258193"/>
                    </a:xfrm>
                  </p:grpSpPr>
                  <p:sp>
                    <p:nvSpPr>
                      <p:cNvPr id="6" name="Trapezoid 5"/>
                      <p:cNvSpPr/>
                      <p:nvPr/>
                    </p:nvSpPr>
                    <p:spPr>
                      <a:xfrm rot="5400000">
                        <a:off x="2969171" y="2525113"/>
                        <a:ext cx="1713186" cy="530772"/>
                      </a:xfrm>
                      <a:prstGeom prst="trapezoid">
                        <a:avLst/>
                      </a:prstGeom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 smtClean="0"/>
                          <a:t>Row and Bank Decoders</a:t>
                        </a:r>
                        <a:endParaRPr lang="en-US" sz="1200" dirty="0"/>
                      </a:p>
                    </p:txBody>
                  </p:sp>
                  <p:sp>
                    <p:nvSpPr>
                      <p:cNvPr id="8" name="Trapezoid 7"/>
                      <p:cNvSpPr/>
                      <p:nvPr/>
                    </p:nvSpPr>
                    <p:spPr>
                      <a:xfrm rot="5400000">
                        <a:off x="3090043" y="4190994"/>
                        <a:ext cx="1471439" cy="530772"/>
                      </a:xfrm>
                      <a:prstGeom prst="trapezoid">
                        <a:avLst/>
                      </a:prstGeom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 smtClean="0"/>
                          <a:t>Column Decoders</a:t>
                        </a:r>
                        <a:endParaRPr lang="en-US" sz="1200" dirty="0"/>
                      </a:p>
                    </p:txBody>
                  </p:sp>
                  <p:sp>
                    <p:nvSpPr>
                      <p:cNvPr id="12" name="Rectangle 11"/>
                      <p:cNvSpPr/>
                      <p:nvPr/>
                    </p:nvSpPr>
                    <p:spPr>
                      <a:xfrm rot="5400000">
                        <a:off x="1360445" y="3315353"/>
                        <a:ext cx="3174107" cy="411218"/>
                      </a:xfrm>
                      <a:prstGeom prst="rect">
                        <a:avLst/>
                      </a:prstGeom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 smtClean="0"/>
                          <a:t>Address Input Flops</a:t>
                        </a:r>
                        <a:endParaRPr lang="en-US" sz="1200" dirty="0"/>
                      </a:p>
                    </p:txBody>
                  </p:sp>
                </p:grpSp>
              </p:grpSp>
            </p:grpSp>
          </p:grpSp>
          <p:sp>
            <p:nvSpPr>
              <p:cNvPr id="22" name="Left-Right Arrow 21"/>
              <p:cNvSpPr/>
              <p:nvPr/>
            </p:nvSpPr>
            <p:spPr>
              <a:xfrm rot="16200000">
                <a:off x="5401635" y="3308142"/>
                <a:ext cx="278519" cy="189186"/>
              </a:xfrm>
              <a:prstGeom prst="leftRightArrow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Left-Right Arrow 22"/>
              <p:cNvSpPr/>
              <p:nvPr/>
            </p:nvSpPr>
            <p:spPr>
              <a:xfrm rot="16200000">
                <a:off x="5421695" y="3995587"/>
                <a:ext cx="236469" cy="149081"/>
              </a:xfrm>
              <a:prstGeom prst="leftRightArrow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Left-Right Arrow 23"/>
              <p:cNvSpPr/>
              <p:nvPr/>
            </p:nvSpPr>
            <p:spPr>
              <a:xfrm rot="16200000">
                <a:off x="5417418" y="4599917"/>
                <a:ext cx="236469" cy="149081"/>
              </a:xfrm>
              <a:prstGeom prst="leftRightArrow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Left-Right Arrow 24"/>
              <p:cNvSpPr/>
              <p:nvPr/>
            </p:nvSpPr>
            <p:spPr>
              <a:xfrm rot="16200000">
                <a:off x="5427927" y="5133299"/>
                <a:ext cx="236469" cy="149081"/>
              </a:xfrm>
              <a:prstGeom prst="leftRightArrow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2783550" y="4900421"/>
              <a:ext cx="1799890" cy="809301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Write </a:t>
              </a:r>
              <a:r>
                <a:rPr lang="en-US" sz="1200" dirty="0" smtClean="0"/>
                <a:t>after </a:t>
              </a:r>
              <a:r>
                <a:rPr lang="en-US" sz="1200" dirty="0" smtClean="0"/>
                <a:t>Read Control, Timing Control, LER Support Logic, and Power Control Logic</a:t>
              </a:r>
              <a:endParaRPr lang="en-US" sz="1200" dirty="0"/>
            </a:p>
          </p:txBody>
        </p:sp>
        <p:sp>
          <p:nvSpPr>
            <p:cNvPr id="35" name="Left-Right Arrow 34"/>
            <p:cNvSpPr/>
            <p:nvPr/>
          </p:nvSpPr>
          <p:spPr>
            <a:xfrm rot="5400000">
              <a:off x="5489301" y="5798398"/>
              <a:ext cx="1082563" cy="884191"/>
            </a:xfrm>
            <a:prstGeom prst="left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16 bit I/O Bus</a:t>
              </a:r>
              <a:endParaRPr lang="en-US" sz="1200" dirty="0"/>
            </a:p>
          </p:txBody>
        </p:sp>
        <p:sp>
          <p:nvSpPr>
            <p:cNvPr id="29" name="Right Arrow 28"/>
            <p:cNvSpPr/>
            <p:nvPr/>
          </p:nvSpPr>
          <p:spPr>
            <a:xfrm>
              <a:off x="2091559" y="2798348"/>
              <a:ext cx="1142619" cy="1061555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11 Bit Address Bus</a:t>
              </a:r>
              <a:endParaRPr lang="en-US" sz="1200" dirty="0"/>
            </a:p>
          </p:txBody>
        </p:sp>
        <p:sp>
          <p:nvSpPr>
            <p:cNvPr id="38" name="Right Arrow 37"/>
            <p:cNvSpPr/>
            <p:nvPr/>
          </p:nvSpPr>
          <p:spPr>
            <a:xfrm rot="16200000">
              <a:off x="3166401" y="5730871"/>
              <a:ext cx="1048386" cy="985068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Control Signals</a:t>
              </a:r>
              <a:endParaRPr lang="en-US" sz="1200" dirty="0"/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3645397" y="2488310"/>
              <a:ext cx="407269" cy="191828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Arrow 39"/>
            <p:cNvSpPr/>
            <p:nvPr/>
          </p:nvSpPr>
          <p:spPr>
            <a:xfrm>
              <a:off x="3642387" y="3982072"/>
              <a:ext cx="407269" cy="191828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ight Arrow 41"/>
            <p:cNvSpPr/>
            <p:nvPr/>
          </p:nvSpPr>
          <p:spPr>
            <a:xfrm>
              <a:off x="4593956" y="2488310"/>
              <a:ext cx="407269" cy="191828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Bent-Up Arrow 35"/>
            <p:cNvSpPr/>
            <p:nvPr/>
          </p:nvSpPr>
          <p:spPr>
            <a:xfrm rot="10800000" flipH="1">
              <a:off x="4605920" y="2787864"/>
              <a:ext cx="395308" cy="1290122"/>
            </a:xfrm>
            <a:prstGeom prst="bentUp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Bent-Up Arrow 43"/>
            <p:cNvSpPr/>
            <p:nvPr/>
          </p:nvSpPr>
          <p:spPr>
            <a:xfrm rot="10800000" flipH="1">
              <a:off x="4593953" y="4590367"/>
              <a:ext cx="407272" cy="651617"/>
            </a:xfrm>
            <a:prstGeom prst="bentUp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495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4KB Subthreshold SRAM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966972" y="1480082"/>
            <a:ext cx="7809163" cy="4669656"/>
            <a:chOff x="872382" y="1480082"/>
            <a:chExt cx="7809163" cy="4669656"/>
          </a:xfrm>
        </p:grpSpPr>
        <p:grpSp>
          <p:nvGrpSpPr>
            <p:cNvPr id="29" name="Group 28"/>
            <p:cNvGrpSpPr/>
            <p:nvPr/>
          </p:nvGrpSpPr>
          <p:grpSpPr>
            <a:xfrm>
              <a:off x="872382" y="1480082"/>
              <a:ext cx="6912793" cy="4669656"/>
              <a:chOff x="1597572" y="1480082"/>
              <a:chExt cx="6912793" cy="4669656"/>
            </a:xfrm>
          </p:grpSpPr>
          <p:grpSp>
            <p:nvGrpSpPr>
              <p:cNvPr id="8" name="Group 7"/>
              <p:cNvGrpSpPr/>
              <p:nvPr/>
            </p:nvGrpSpPr>
            <p:grpSpPr>
              <a:xfrm rot="5400000">
                <a:off x="3931926" y="1571299"/>
                <a:ext cx="4669656" cy="4487222"/>
                <a:chOff x="2649704" y="1571297"/>
                <a:chExt cx="4669656" cy="4487222"/>
              </a:xfrm>
            </p:grpSpPr>
            <p:pic>
              <p:nvPicPr>
                <p:cNvPr id="10242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90648" y="1608083"/>
                  <a:ext cx="4628712" cy="445043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6" name="Group 5"/>
                <p:cNvGrpSpPr/>
                <p:nvPr/>
              </p:nvGrpSpPr>
              <p:grpSpPr>
                <a:xfrm>
                  <a:off x="2649704" y="1571297"/>
                  <a:ext cx="1901278" cy="3631324"/>
                  <a:chOff x="2816772" y="1608083"/>
                  <a:chExt cx="1734210" cy="3594538"/>
                </a:xfrm>
              </p:grpSpPr>
              <p:sp>
                <p:nvSpPr>
                  <p:cNvPr id="5" name="Rectangle 4"/>
                  <p:cNvSpPr/>
                  <p:nvPr/>
                </p:nvSpPr>
                <p:spPr>
                  <a:xfrm>
                    <a:off x="2816772" y="1608083"/>
                    <a:ext cx="840827" cy="3594538"/>
                  </a:xfrm>
                  <a:prstGeom prst="rect">
                    <a:avLst/>
                  </a:prstGeom>
                  <a:noFill/>
                  <a:ln w="762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" name="Rectangle 6"/>
                  <p:cNvSpPr/>
                  <p:nvPr/>
                </p:nvSpPr>
                <p:spPr>
                  <a:xfrm>
                    <a:off x="3657602" y="1608083"/>
                    <a:ext cx="893380" cy="3594538"/>
                  </a:xfrm>
                  <a:prstGeom prst="rect">
                    <a:avLst/>
                  </a:prstGeom>
                  <a:noFill/>
                  <a:ln w="762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9" name="Group 8"/>
                <p:cNvGrpSpPr/>
                <p:nvPr/>
              </p:nvGrpSpPr>
              <p:grpSpPr>
                <a:xfrm>
                  <a:off x="5418082" y="1571299"/>
                  <a:ext cx="1901277" cy="3625374"/>
                  <a:chOff x="2816772" y="1608085"/>
                  <a:chExt cx="1734210" cy="3625374"/>
                </a:xfrm>
              </p:grpSpPr>
              <p:sp>
                <p:nvSpPr>
                  <p:cNvPr id="10" name="Rectangle 9"/>
                  <p:cNvSpPr/>
                  <p:nvPr/>
                </p:nvSpPr>
                <p:spPr>
                  <a:xfrm>
                    <a:off x="2816772" y="1608086"/>
                    <a:ext cx="840827" cy="3625373"/>
                  </a:xfrm>
                  <a:prstGeom prst="rect">
                    <a:avLst/>
                  </a:prstGeom>
                  <a:noFill/>
                  <a:ln w="762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1" name="Rectangle 10"/>
                  <p:cNvSpPr/>
                  <p:nvPr/>
                </p:nvSpPr>
                <p:spPr>
                  <a:xfrm>
                    <a:off x="3657602" y="1608085"/>
                    <a:ext cx="893380" cy="3625374"/>
                  </a:xfrm>
                  <a:prstGeom prst="rect">
                    <a:avLst/>
                  </a:prstGeom>
                  <a:noFill/>
                  <a:ln w="7620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15" name="Rectangle 14"/>
                <p:cNvSpPr/>
                <p:nvPr/>
              </p:nvSpPr>
              <p:spPr>
                <a:xfrm>
                  <a:off x="4550983" y="5196672"/>
                  <a:ext cx="840827" cy="861847"/>
                </a:xfrm>
                <a:prstGeom prst="rect">
                  <a:avLst/>
                </a:prstGeom>
                <a:noFill/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5407572" y="5202621"/>
                  <a:ext cx="1901278" cy="855898"/>
                </a:xfrm>
                <a:prstGeom prst="rect">
                  <a:avLst/>
                </a:prstGeom>
                <a:noFill/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2649704" y="5196672"/>
                  <a:ext cx="1901278" cy="861847"/>
                </a:xfrm>
                <a:prstGeom prst="rect">
                  <a:avLst/>
                </a:prstGeom>
                <a:noFill/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4550986" y="1571298"/>
                  <a:ext cx="840827" cy="3631327"/>
                </a:xfrm>
                <a:prstGeom prst="rect">
                  <a:avLst/>
                </a:prstGeom>
                <a:noFill/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1597572" y="1849821"/>
                <a:ext cx="1755228" cy="3887970"/>
                <a:chOff x="1597572" y="1849821"/>
                <a:chExt cx="1755228" cy="3887970"/>
              </a:xfrm>
            </p:grpSpPr>
            <p:sp>
              <p:nvSpPr>
                <p:cNvPr id="20" name="Rectangular Callout 19"/>
                <p:cNvSpPr/>
                <p:nvPr/>
              </p:nvSpPr>
              <p:spPr>
                <a:xfrm>
                  <a:off x="1597572" y="2191409"/>
                  <a:ext cx="1755228" cy="457200"/>
                </a:xfrm>
                <a:prstGeom prst="wedgeRectCallout">
                  <a:avLst>
                    <a:gd name="adj1" fmla="val 113898"/>
                    <a:gd name="adj2" fmla="val -9914"/>
                  </a:avLst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00"/>
                      </a:solidFill>
                    </a:rPr>
                    <a:t>Decoders and Word Line  Drivers</a:t>
                  </a:r>
                  <a:endParaRPr lang="en-US" sz="12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" name="Rectangular Callout 21"/>
                <p:cNvSpPr/>
                <p:nvPr/>
              </p:nvSpPr>
              <p:spPr>
                <a:xfrm>
                  <a:off x="1597572" y="3032227"/>
                  <a:ext cx="1755228" cy="914400"/>
                </a:xfrm>
                <a:prstGeom prst="wedgeRectCallout">
                  <a:avLst>
                    <a:gd name="adj1" fmla="val 122880"/>
                    <a:gd name="adj2" fmla="val 41810"/>
                  </a:avLst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>
                      <a:solidFill>
                        <a:srgbClr val="000000"/>
                      </a:solidFill>
                    </a:rPr>
                    <a:t>Write </a:t>
                  </a:r>
                  <a:r>
                    <a:rPr lang="en-US" sz="1200" b="1" dirty="0" smtClean="0">
                      <a:solidFill>
                        <a:srgbClr val="000000"/>
                      </a:solidFill>
                    </a:rPr>
                    <a:t>after </a:t>
                  </a:r>
                  <a:r>
                    <a:rPr lang="en-US" sz="1200" b="1" dirty="0">
                      <a:solidFill>
                        <a:srgbClr val="000000"/>
                      </a:solidFill>
                    </a:rPr>
                    <a:t>Read Control, Timing Control, LER Support Logic, and Power Control Logic</a:t>
                  </a:r>
                </a:p>
              </p:txBody>
            </p:sp>
            <p:sp>
              <p:nvSpPr>
                <p:cNvPr id="23" name="Rectangular Callout 22"/>
                <p:cNvSpPr/>
                <p:nvPr/>
              </p:nvSpPr>
              <p:spPr>
                <a:xfrm>
                  <a:off x="1597572" y="1849821"/>
                  <a:ext cx="1755228" cy="319774"/>
                </a:xfrm>
                <a:prstGeom prst="wedgeRectCallout">
                  <a:avLst>
                    <a:gd name="adj1" fmla="val 176173"/>
                    <a:gd name="adj2" fmla="val -7615"/>
                  </a:avLst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00"/>
                      </a:solidFill>
                    </a:rPr>
                    <a:t>1KB Bank 1</a:t>
                  </a:r>
                  <a:endParaRPr lang="en-US" sz="12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" name="Rectangular Callout 23"/>
                <p:cNvSpPr/>
                <p:nvPr/>
              </p:nvSpPr>
              <p:spPr>
                <a:xfrm>
                  <a:off x="1597572" y="2679193"/>
                  <a:ext cx="1755228" cy="319774"/>
                </a:xfrm>
                <a:prstGeom prst="wedgeRectCallout">
                  <a:avLst>
                    <a:gd name="adj1" fmla="val 176173"/>
                    <a:gd name="adj2" fmla="val -7615"/>
                  </a:avLst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00"/>
                      </a:solidFill>
                    </a:rPr>
                    <a:t>1KB Bank 2</a:t>
                  </a:r>
                  <a:endParaRPr lang="en-US" sz="12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" name="Rectangular Callout 24"/>
                <p:cNvSpPr/>
                <p:nvPr/>
              </p:nvSpPr>
              <p:spPr>
                <a:xfrm>
                  <a:off x="1597572" y="5066713"/>
                  <a:ext cx="1755228" cy="319774"/>
                </a:xfrm>
                <a:prstGeom prst="wedgeRectCallout">
                  <a:avLst>
                    <a:gd name="adj1" fmla="val 177371"/>
                    <a:gd name="adj2" fmla="val -148947"/>
                  </a:avLst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00"/>
                      </a:solidFill>
                    </a:rPr>
                    <a:t>1KB Bank 3</a:t>
                  </a:r>
                  <a:endParaRPr lang="en-US" sz="12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6" name="Rectangular Callout 25"/>
                <p:cNvSpPr/>
                <p:nvPr/>
              </p:nvSpPr>
              <p:spPr>
                <a:xfrm>
                  <a:off x="1597572" y="5418017"/>
                  <a:ext cx="1755228" cy="319774"/>
                </a:xfrm>
                <a:prstGeom prst="wedgeRectCallout">
                  <a:avLst>
                    <a:gd name="adj1" fmla="val 181562"/>
                    <a:gd name="adj2" fmla="val 107423"/>
                  </a:avLst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00"/>
                      </a:solidFill>
                    </a:rPr>
                    <a:t>1KB Bank 4</a:t>
                  </a:r>
                  <a:endParaRPr lang="en-US" sz="12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" name="Rectangular Callout 26"/>
                <p:cNvSpPr/>
                <p:nvPr/>
              </p:nvSpPr>
              <p:spPr>
                <a:xfrm>
                  <a:off x="1597572" y="4713868"/>
                  <a:ext cx="1755228" cy="319774"/>
                </a:xfrm>
                <a:prstGeom prst="wedgeRectCallout">
                  <a:avLst>
                    <a:gd name="adj1" fmla="val 205514"/>
                    <a:gd name="adj2" fmla="val -290280"/>
                  </a:avLst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00"/>
                      </a:solidFill>
                    </a:rPr>
                    <a:t>128 Bit to 16 Bit Bus Mux</a:t>
                  </a:r>
                  <a:endParaRPr lang="en-US" sz="12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" name="Rectangular Callout 27"/>
                <p:cNvSpPr/>
                <p:nvPr/>
              </p:nvSpPr>
              <p:spPr>
                <a:xfrm>
                  <a:off x="1597572" y="3988667"/>
                  <a:ext cx="1755228" cy="319774"/>
                </a:xfrm>
                <a:prstGeom prst="wedgeRectCallout">
                  <a:avLst>
                    <a:gd name="adj1" fmla="val 86352"/>
                    <a:gd name="adj2" fmla="val -73351"/>
                  </a:avLst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00000"/>
                      </a:solidFill>
                    </a:rPr>
                    <a:t>Address Bus, Data Input Bus Control Signals</a:t>
                  </a:r>
                  <a:endParaRPr lang="en-US" sz="1200" b="1" dirty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31" name="Rectangular Callout 30"/>
            <p:cNvSpPr/>
            <p:nvPr/>
          </p:nvSpPr>
          <p:spPr>
            <a:xfrm>
              <a:off x="7998372" y="3675493"/>
              <a:ext cx="683173" cy="546692"/>
            </a:xfrm>
            <a:prstGeom prst="wedgeRectCallout">
              <a:avLst>
                <a:gd name="adj1" fmla="val -84438"/>
                <a:gd name="adj2" fmla="val -4204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</a:rPr>
                <a:t>Data Output Bus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157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about </a:t>
            </a:r>
            <a:r>
              <a:rPr lang="en-US" dirty="0" smtClean="0"/>
              <a:t>Half </a:t>
            </a:r>
            <a:r>
              <a:rPr lang="en-US" dirty="0"/>
              <a:t>S</a:t>
            </a:r>
            <a:r>
              <a:rPr lang="en-US" dirty="0" smtClean="0"/>
              <a:t>elect </a:t>
            </a:r>
            <a:r>
              <a:rPr lang="en-US" dirty="0" smtClean="0"/>
              <a:t>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We do not solve it; We bypass it</a:t>
            </a:r>
          </a:p>
          <a:p>
            <a:endParaRPr lang="en-US" sz="3600" dirty="0" smtClean="0"/>
          </a:p>
          <a:p>
            <a:r>
              <a:rPr lang="en-US" sz="3600" dirty="0" smtClean="0"/>
              <a:t>No Column Mux used for avoiding half select problem</a:t>
            </a:r>
            <a:br>
              <a:rPr lang="en-US" sz="3600" dirty="0" smtClean="0"/>
            </a:br>
            <a:endParaRPr lang="en-US" sz="3600" dirty="0" smtClean="0"/>
          </a:p>
          <a:p>
            <a:r>
              <a:rPr lang="en-US" sz="3600" dirty="0" smtClean="0"/>
              <a:t>Gains? Penalty?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77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Energy Comparison: Read vs. LER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1777541"/>
              </p:ext>
            </p:extLst>
          </p:nvPr>
        </p:nvGraphicFramePr>
        <p:xfrm>
          <a:off x="1219200" y="1600200"/>
          <a:ext cx="74676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3279229" y="2722178"/>
            <a:ext cx="2317538" cy="1776246"/>
            <a:chOff x="3100559" y="2659118"/>
            <a:chExt cx="2317538" cy="1776246"/>
          </a:xfrm>
        </p:grpSpPr>
        <p:grpSp>
          <p:nvGrpSpPr>
            <p:cNvPr id="19" name="Group 18"/>
            <p:cNvGrpSpPr/>
            <p:nvPr/>
          </p:nvGrpSpPr>
          <p:grpSpPr>
            <a:xfrm>
              <a:off x="3100559" y="2659118"/>
              <a:ext cx="2186150" cy="1776246"/>
              <a:chOff x="3100559" y="2659118"/>
              <a:chExt cx="2186150" cy="1776246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3100559" y="2659118"/>
                <a:ext cx="662144" cy="1776246"/>
                <a:chOff x="3100559" y="2680138"/>
                <a:chExt cx="662144" cy="1776246"/>
              </a:xfrm>
            </p:grpSpPr>
            <p:cxnSp>
              <p:nvCxnSpPr>
                <p:cNvPr id="6" name="Straight Arrow Connector 5"/>
                <p:cNvCxnSpPr/>
                <p:nvPr/>
              </p:nvCxnSpPr>
              <p:spPr>
                <a:xfrm flipV="1">
                  <a:off x="3100559" y="2722179"/>
                  <a:ext cx="0" cy="1734205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  <a:prstDash val="sysDash"/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 flipH="1">
                  <a:off x="3100559" y="2680138"/>
                  <a:ext cx="662144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 9"/>
              <p:cNvGrpSpPr/>
              <p:nvPr/>
            </p:nvGrpSpPr>
            <p:grpSpPr>
              <a:xfrm>
                <a:off x="4703389" y="2674884"/>
                <a:ext cx="583320" cy="1655380"/>
                <a:chOff x="3048010" y="2680138"/>
                <a:chExt cx="583320" cy="1655380"/>
              </a:xfrm>
            </p:grpSpPr>
            <p:cxnSp>
              <p:nvCxnSpPr>
                <p:cNvPr id="11" name="Straight Arrow Connector 10"/>
                <p:cNvCxnSpPr/>
                <p:nvPr/>
              </p:nvCxnSpPr>
              <p:spPr>
                <a:xfrm flipV="1">
                  <a:off x="3084799" y="2690648"/>
                  <a:ext cx="5250" cy="1644870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  <a:prstDash val="sysDash"/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 flipH="1">
                  <a:off x="3048010" y="2680138"/>
                  <a:ext cx="58332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0" name="TextBox 19"/>
            <p:cNvSpPr txBox="1"/>
            <p:nvPr/>
          </p:nvSpPr>
          <p:spPr>
            <a:xfrm>
              <a:off x="3171486" y="3415862"/>
              <a:ext cx="8565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3X</a:t>
              </a:r>
            </a:p>
            <a:p>
              <a:r>
                <a:rPr lang="en-US" sz="1200" dirty="0" smtClean="0"/>
                <a:t>Savings</a:t>
              </a:r>
              <a:endParaRPr lang="en-US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98138" y="3400097"/>
              <a:ext cx="7199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2.5X Savings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6464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Subthreshold LER Energy Savings Trend with this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6256271"/>
              </p:ext>
            </p:extLst>
          </p:nvPr>
        </p:nvGraphicFramePr>
        <p:xfrm>
          <a:off x="1218051" y="1570640"/>
          <a:ext cx="3868956" cy="4441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9133964"/>
              </p:ext>
            </p:extLst>
          </p:nvPr>
        </p:nvGraphicFramePr>
        <p:xfrm>
          <a:off x="4850032" y="1581151"/>
          <a:ext cx="3821002" cy="4451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2210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Above Subthreshold LER Energy Savings Trend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0436102"/>
              </p:ext>
            </p:extLst>
          </p:nvPr>
        </p:nvGraphicFramePr>
        <p:xfrm>
          <a:off x="1219199" y="1681162"/>
          <a:ext cx="3867807" cy="4330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8278557"/>
              </p:ext>
            </p:extLst>
          </p:nvPr>
        </p:nvGraphicFramePr>
        <p:xfrm>
          <a:off x="4834759" y="1671637"/>
          <a:ext cx="3867807" cy="4277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6240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is LER Energy vs. Cycle Time?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3397066"/>
              </p:ext>
            </p:extLst>
          </p:nvPr>
        </p:nvGraphicFramePr>
        <p:xfrm>
          <a:off x="1219199" y="1600200"/>
          <a:ext cx="7588469" cy="4748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264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How is </a:t>
            </a:r>
            <a:r>
              <a:rPr lang="en-US" dirty="0" smtClean="0"/>
              <a:t>Read </a:t>
            </a:r>
            <a:r>
              <a:rPr lang="en-US" dirty="0"/>
              <a:t>Energy </a:t>
            </a:r>
            <a:r>
              <a:rPr lang="en-US" dirty="0" smtClean="0"/>
              <a:t>vs. </a:t>
            </a:r>
            <a:r>
              <a:rPr lang="en-US" dirty="0"/>
              <a:t>Cycle Time?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2036452"/>
              </p:ext>
            </p:extLst>
          </p:nvPr>
        </p:nvGraphicFramePr>
        <p:xfrm>
          <a:off x="1198179" y="1292772"/>
          <a:ext cx="7704084" cy="5386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614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Why did We Moved to Subthreshold Supply Voltages?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𝑆𝑅𝐴𝑀</m:t>
                        </m:r>
                        <m:r>
                          <a:rPr lang="en-US" b="0" i="1" smtClean="0">
                            <a:latin typeface="Cambria Math"/>
                          </a:rPr>
                          <m:t>/</m:t>
                        </m:r>
                        <m:r>
                          <a:rPr lang="en-US" b="0" i="1" smtClean="0">
                            <a:latin typeface="Cambria Math"/>
                          </a:rPr>
                          <m:t>𝑐𝑦𝑐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𝑒𝑓𝑓</m:t>
                        </m:r>
                      </m:sub>
                    </m:sSub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𝐷𝐷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𝑆𝑅𝐴𝑀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𝑒𝑓𝑓</m:t>
                        </m:r>
                      </m:sub>
                    </m:sSub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𝐷𝐷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endParaRPr lang="en-US" b="0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 smtClean="0"/>
                  <a:t>Reducing Ceff is Costly in terms of design effort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 smtClean="0"/>
                  <a:t>For Low frequency(in KHz) Medical Circuits, Vdd scaling to Subthreshold Voltages is Very Effective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388" r="-20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47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How is </a:t>
            </a:r>
            <a:r>
              <a:rPr lang="en-US" dirty="0" smtClean="0"/>
              <a:t>Write </a:t>
            </a:r>
            <a:r>
              <a:rPr lang="en-US" dirty="0" smtClean="0"/>
              <a:t>after </a:t>
            </a:r>
            <a:r>
              <a:rPr lang="en-US" dirty="0" smtClean="0"/>
              <a:t>Read </a:t>
            </a:r>
            <a:r>
              <a:rPr lang="en-US" dirty="0"/>
              <a:t>Energy </a:t>
            </a:r>
            <a:r>
              <a:rPr lang="en-US" dirty="0" smtClean="0"/>
              <a:t>vs. </a:t>
            </a:r>
            <a:r>
              <a:rPr lang="en-US" dirty="0"/>
              <a:t>Cycle Time?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8037289"/>
              </p:ext>
            </p:extLst>
          </p:nvPr>
        </p:nvGraphicFramePr>
        <p:xfrm>
          <a:off x="1219200" y="1600200"/>
          <a:ext cx="74676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1892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Temperature Dependency of Cycle Time and Access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2333931"/>
              </p:ext>
            </p:extLst>
          </p:nvPr>
        </p:nvGraphicFramePr>
        <p:xfrm>
          <a:off x="1173546" y="1635918"/>
          <a:ext cx="3839888" cy="4386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9748187"/>
              </p:ext>
            </p:extLst>
          </p:nvPr>
        </p:nvGraphicFramePr>
        <p:xfrm>
          <a:off x="4960883" y="1591412"/>
          <a:ext cx="3745296" cy="444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1902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Comparison of Read Energy: Old vs. New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3417346"/>
              </p:ext>
            </p:extLst>
          </p:nvPr>
        </p:nvGraphicFramePr>
        <p:xfrm>
          <a:off x="1955800" y="2565400"/>
          <a:ext cx="6269038" cy="271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8" name="Worksheet" r:id="rId3" imgW="4895889" imgH="2124090" progId="Excel.Sheet.12">
                  <p:embed/>
                </p:oleObj>
              </mc:Choice>
              <mc:Fallback>
                <p:oleObj name="Worksheet" r:id="rId3" imgW="4895889" imgH="212409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55800" y="2565400"/>
                        <a:ext cx="6269038" cy="2719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582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Comparison of </a:t>
            </a:r>
            <a:r>
              <a:rPr lang="en-US" dirty="0" smtClean="0"/>
              <a:t>Write </a:t>
            </a:r>
            <a:r>
              <a:rPr lang="en-US" dirty="0" smtClean="0"/>
              <a:t>after </a:t>
            </a:r>
            <a:r>
              <a:rPr lang="en-US" dirty="0" smtClean="0"/>
              <a:t>Read (WAR) Energy: </a:t>
            </a:r>
            <a:r>
              <a:rPr lang="en-US" dirty="0"/>
              <a:t>Old vs. New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6664753"/>
              </p:ext>
            </p:extLst>
          </p:nvPr>
        </p:nvGraphicFramePr>
        <p:xfrm>
          <a:off x="998491" y="2587625"/>
          <a:ext cx="7988963" cy="26149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0" name="Worksheet" r:id="rId3" imgW="5295956" imgH="1733670" progId="Excel.Sheet.12">
                  <p:embed/>
                </p:oleObj>
              </mc:Choice>
              <mc:Fallback>
                <p:oleObj name="Worksheet" r:id="rId3" imgW="5295956" imgH="17336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8491" y="2587625"/>
                        <a:ext cx="7988963" cy="26149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527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Comparison of </a:t>
            </a:r>
            <a:r>
              <a:rPr lang="en-US" dirty="0" smtClean="0"/>
              <a:t>Leakage Current: Old </a:t>
            </a:r>
            <a:r>
              <a:rPr lang="en-US" dirty="0"/>
              <a:t>vs. New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9720429"/>
              </p:ext>
            </p:extLst>
          </p:nvPr>
        </p:nvGraphicFramePr>
        <p:xfrm>
          <a:off x="1669557" y="2701487"/>
          <a:ext cx="6283092" cy="24590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" name="Worksheet" r:id="rId3" imgW="4429100" imgH="1733670" progId="Excel.Sheet.12">
                  <p:embed/>
                </p:oleObj>
              </mc:Choice>
              <mc:Fallback>
                <p:oleObj name="Worksheet" r:id="rId3" imgW="4429100" imgH="17336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69557" y="2701487"/>
                        <a:ext cx="6283092" cy="24590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346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Comparison of Area and Cycle Time: Old vs. New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9913418"/>
              </p:ext>
            </p:extLst>
          </p:nvPr>
        </p:nvGraphicFramePr>
        <p:xfrm>
          <a:off x="1020763" y="3060700"/>
          <a:ext cx="7566025" cy="126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60" name="Worksheet" r:id="rId3" imgW="4600634" imgH="771660" progId="Excel.Sheet.12">
                  <p:embed/>
                </p:oleObj>
              </mc:Choice>
              <mc:Fallback>
                <p:oleObj name="Worksheet" r:id="rId3" imgW="4600634" imgH="7716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20763" y="3060700"/>
                        <a:ext cx="7566025" cy="1268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37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Comparison With Prior 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4964998"/>
              </p:ext>
            </p:extLst>
          </p:nvPr>
        </p:nvGraphicFramePr>
        <p:xfrm>
          <a:off x="957263" y="1365250"/>
          <a:ext cx="8026400" cy="476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8" name="Worksheet" r:id="rId3" imgW="6114999" imgH="3629070" progId="Excel.Sheet.12">
                  <p:embed/>
                </p:oleObj>
              </mc:Choice>
              <mc:Fallback>
                <p:oleObj name="Worksheet" r:id="rId3" imgW="6114999" imgH="36290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57263" y="1365250"/>
                        <a:ext cx="8026400" cy="476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238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7 </a:t>
            </a:r>
            <a:r>
              <a:rPr lang="en-US" dirty="0"/>
              <a:t>LER Operations per one Read in 8 word </a:t>
            </a:r>
            <a:r>
              <a:rPr lang="en-US" dirty="0" smtClean="0"/>
              <a:t>Row</a:t>
            </a:r>
          </a:p>
          <a:p>
            <a:endParaRPr lang="en-US" dirty="0" smtClean="0"/>
          </a:p>
          <a:p>
            <a:r>
              <a:rPr lang="en-US" dirty="0"/>
              <a:t>WAR Margins are </a:t>
            </a:r>
            <a:r>
              <a:rPr lang="en-US" dirty="0" smtClean="0"/>
              <a:t>Externally Controllable 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Penalty of 7</a:t>
            </a:r>
            <a:r>
              <a:rPr lang="en-US" dirty="0"/>
              <a:t>% area, 3% worst case </a:t>
            </a:r>
            <a:r>
              <a:rPr lang="en-US" dirty="0" smtClean="0"/>
              <a:t>Standby </a:t>
            </a:r>
            <a:r>
              <a:rPr lang="en-US" dirty="0"/>
              <a:t>L</a:t>
            </a:r>
            <a:r>
              <a:rPr lang="en-US" dirty="0" smtClean="0"/>
              <a:t>eakage</a:t>
            </a:r>
            <a:r>
              <a:rPr lang="en-US" dirty="0"/>
              <a:t>, 25% worst case </a:t>
            </a:r>
            <a:r>
              <a:rPr lang="en-US" dirty="0" smtClean="0"/>
              <a:t>WAR Energy, and </a:t>
            </a:r>
            <a:r>
              <a:rPr lang="en-US" dirty="0"/>
              <a:t>45% worst case </a:t>
            </a:r>
            <a:r>
              <a:rPr lang="en-US" dirty="0" smtClean="0"/>
              <a:t>Read Energy</a:t>
            </a:r>
          </a:p>
          <a:p>
            <a:endParaRPr lang="en-US" dirty="0" smtClean="0"/>
          </a:p>
          <a:p>
            <a:r>
              <a:rPr lang="en-US" dirty="0" smtClean="0"/>
              <a:t>Worst </a:t>
            </a:r>
            <a:r>
              <a:rPr lang="en-US" dirty="0"/>
              <a:t>case </a:t>
            </a:r>
            <a:r>
              <a:rPr lang="en-US" dirty="0" smtClean="0"/>
              <a:t>5.7X </a:t>
            </a:r>
            <a:r>
              <a:rPr lang="en-US" dirty="0"/>
              <a:t>LER energy savings in KHz frequencies </a:t>
            </a:r>
            <a:r>
              <a:rPr lang="en-US" dirty="0" smtClean="0"/>
              <a:t>@ 0.5V 27C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78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[1]	 J. P. Kulkarni, K. Kim, and K. Roy, “A 160 mV Robust Schmitt Trigger Based Subthreshold SRAM,” </a:t>
            </a:r>
            <a:r>
              <a:rPr lang="en-US" i="1" dirty="0"/>
              <a:t>IEEE Journal of Solid-State Circuits</a:t>
            </a:r>
            <a:r>
              <a:rPr lang="en-US" dirty="0"/>
              <a:t>, vol. 42, no. 10, pp. 2303–2313, Oct. 2007.</a:t>
            </a:r>
          </a:p>
          <a:p>
            <a:r>
              <a:rPr lang="en-US" dirty="0"/>
              <a:t>[2]	 I. J. Chang, J.-J. Kim, S. P. Park, and K. Roy, “A 32 kb 10T Sub-Threshold SRAM Array With Bit-Interleaving and Differential Read Scheme in 90 nm CMOS,” </a:t>
            </a:r>
            <a:r>
              <a:rPr lang="en-US" i="1" dirty="0"/>
              <a:t>IEEE Journal of Solid-State Circuits</a:t>
            </a:r>
            <a:r>
              <a:rPr lang="en-US" dirty="0"/>
              <a:t>, vol. 44, no. 2, pp. 650–658, Feb. 2009.</a:t>
            </a:r>
          </a:p>
          <a:p>
            <a:r>
              <a:rPr lang="en-US" dirty="0"/>
              <a:t>[3]	 T. H. Kim, J. Liu, J. Keane, and C. H. Kim, “A high-density subthreshold SRAM with data-independent bitline leakage and virtual ground replica scheme,” in </a:t>
            </a:r>
            <a:r>
              <a:rPr lang="en-US" i="1" dirty="0"/>
              <a:t>Solid-State Circuits Conference, 2007. ISSCC 2007. Digest of Technical Papers. IEEE International</a:t>
            </a:r>
            <a:r>
              <a:rPr lang="en-US" dirty="0"/>
              <a:t>, 2007, pp. 330–606.</a:t>
            </a:r>
          </a:p>
          <a:p>
            <a:r>
              <a:rPr lang="en-US" dirty="0"/>
              <a:t>[4]	 B. H. Calhoun and A. Chandrakasan, “A 256kb sub-threshold SRAM in 65nm CMOS,” in </a:t>
            </a:r>
            <a:r>
              <a:rPr lang="en-US" i="1" dirty="0"/>
              <a:t>Solid-State Circuits Conference, 2006. ISSCC 2006. Digest of Technical Papers. IEEE International</a:t>
            </a:r>
            <a:r>
              <a:rPr lang="en-US" dirty="0"/>
              <a:t>, 2006, pp. 2592–2601.</a:t>
            </a:r>
          </a:p>
          <a:p>
            <a:r>
              <a:rPr lang="en-US" dirty="0"/>
              <a:t>[5]	 G. K. Reddy, K. Jainwal, J. Singh, and S. P. Mohanty, “Process variation tolerant 9T SRAM bitcell design,” in </a:t>
            </a:r>
            <a:r>
              <a:rPr lang="en-US" i="1" dirty="0"/>
              <a:t>Quality Electronic Design (ISQED), 2012 13th International Symposium on</a:t>
            </a:r>
            <a:r>
              <a:rPr lang="en-US" dirty="0"/>
              <a:t>, 2012, pp. 493–497.</a:t>
            </a:r>
          </a:p>
          <a:p>
            <a:r>
              <a:rPr lang="en-US" dirty="0"/>
              <a:t>[6]	Ali Valaee, Asim J. Al-Khalili, “SRAM Read-Assist Scheme for High Performance Low Power    Applications” in </a:t>
            </a:r>
            <a:r>
              <a:rPr lang="en-US" i="1" dirty="0"/>
              <a:t>International SoC Design Conference (ISOCC ) on , 2011, </a:t>
            </a:r>
            <a:r>
              <a:rPr lang="en-US" dirty="0"/>
              <a:t>pp. 179-182</a:t>
            </a:r>
            <a:r>
              <a:rPr lang="en-US" i="1" dirty="0"/>
              <a:t>.</a:t>
            </a:r>
            <a:endParaRPr lang="en-US" dirty="0"/>
          </a:p>
          <a:p>
            <a:r>
              <a:rPr lang="en-US" dirty="0"/>
              <a:t>[7]	S. Yoshimoto, M. Terada, S. Okumura, T.  Suzuki, S. Miyano, H. Kqwaguchi and M. Yoshimoto, “A 40-nm 0.5-V 20.1-µW/MHz 8T SRAM with Low-Energy Disturb Mitigation Scheme,” in </a:t>
            </a:r>
            <a:r>
              <a:rPr lang="en-US" i="1" dirty="0"/>
              <a:t>IEEE Symposium on VLSI Circuits Digest of Technical Papers on, 2011, </a:t>
            </a:r>
            <a:r>
              <a:rPr lang="en-US" dirty="0"/>
              <a:t>pp. 72-73. </a:t>
            </a:r>
          </a:p>
          <a:p>
            <a:r>
              <a:rPr lang="en-US" dirty="0"/>
              <a:t>[8]	Atsushi Kawasumi, Toshikazu Suzuki, Shinich Moriwaki and Shinji Miyano, “ Energy Efficiency Degradation Caused by Random Variation in Low-Voltage SRAM and 26% Energy Reduction by Bitline Amplitude Limiting (BAL) Scheme,” in </a:t>
            </a:r>
            <a:r>
              <a:rPr lang="en-US" i="1" dirty="0"/>
              <a:t>IEEE Asian Solid-State Circuits Conference on, 2011, </a:t>
            </a:r>
            <a:r>
              <a:rPr lang="en-US" dirty="0"/>
              <a:t>pp. 165-168.</a:t>
            </a:r>
          </a:p>
          <a:p>
            <a:r>
              <a:rPr lang="en-US" dirty="0"/>
              <a:t>[9]	Mohammad Sharifkhani, Manoj Sachdev,  “A Low Power SRAM Architecture Based on Segmented Virtual Grounding,” in </a:t>
            </a:r>
            <a:r>
              <a:rPr lang="en-US" i="1" dirty="0"/>
              <a:t>International symposium on Low Power Electronics and Design (ISLPED) on, 2006, </a:t>
            </a:r>
            <a:r>
              <a:rPr lang="en-US" dirty="0"/>
              <a:t>pp. 256-261.  </a:t>
            </a:r>
          </a:p>
          <a:p>
            <a:r>
              <a:rPr lang="en-US" dirty="0"/>
              <a:t>[10]	 A. Kawasumi, Y. Takeyama, O. Hirabayashi, K. Kushida, F. Tachibana. Y. Niki, S. Sasaki and T. Yabe, “Energy Efficiency Deterioration by Variability in SRAM and Circuit Techniques for Energy Saving without Voltage Reduction,” in </a:t>
            </a:r>
            <a:r>
              <a:rPr lang="en-US" i="1" dirty="0"/>
              <a:t>IC Design &amp; Technology (ICICDT), 2012 IEEE International Conference on, </a:t>
            </a:r>
            <a:r>
              <a:rPr lang="en-US" dirty="0"/>
              <a:t>2012.</a:t>
            </a:r>
          </a:p>
          <a:p>
            <a:r>
              <a:rPr lang="en-US" dirty="0"/>
              <a:t>[11]	 Mohammed Shareef I, Pradeep Nair, Bharadwaj Amrutur, “Energy Reduction in SRAM using Dynamic Voltage and Frequency Management,” in </a:t>
            </a:r>
            <a:r>
              <a:rPr lang="en-US" i="1" dirty="0"/>
              <a:t>2008 21</a:t>
            </a:r>
            <a:r>
              <a:rPr lang="en-US" i="1" baseline="30000" dirty="0"/>
              <a:t>st</a:t>
            </a:r>
            <a:r>
              <a:rPr lang="en-US" i="1" dirty="0"/>
              <a:t> International Conference on VLSI Design on, 2008, </a:t>
            </a:r>
            <a:r>
              <a:rPr lang="en-US" dirty="0"/>
              <a:t>pp. 503-508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[12] 	</a:t>
            </a:r>
            <a:r>
              <a:rPr lang="en-US" dirty="0" smtClean="0">
                <a:solidFill>
                  <a:srgbClr val="000000"/>
                </a:solidFill>
                <a:hlinkClick r:id="rId2"/>
              </a:rPr>
              <a:t>http</a:t>
            </a:r>
            <a:r>
              <a:rPr lang="en-US" dirty="0">
                <a:solidFill>
                  <a:srgbClr val="000000"/>
                </a:solidFill>
                <a:hlinkClick r:id="rId2"/>
              </a:rPr>
              <a:t>://download.micron.com/pdf/datasheets/psram/8mb_asyncpage_p23z.pdf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[13] 	</a:t>
            </a:r>
            <a:r>
              <a:rPr lang="en-US" dirty="0" smtClean="0">
                <a:solidFill>
                  <a:srgbClr val="000000"/>
                </a:solidFill>
                <a:hlinkClick r:id="rId3"/>
              </a:rPr>
              <a:t>http</a:t>
            </a:r>
            <a:r>
              <a:rPr lang="en-US" dirty="0">
                <a:solidFill>
                  <a:srgbClr val="000000"/>
                </a:solidFill>
                <a:hlinkClick r:id="rId3"/>
              </a:rPr>
              <a:t>://www.issi.com/pdf/41C-LV16256C.pdf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[14] 	</a:t>
            </a:r>
            <a:r>
              <a:rPr lang="en-US" dirty="0" smtClean="0">
                <a:solidFill>
                  <a:srgbClr val="000000"/>
                </a:solidFill>
                <a:hlinkClick r:id="rId4"/>
              </a:rPr>
              <a:t>http</a:t>
            </a:r>
            <a:r>
              <a:rPr lang="en-US" dirty="0">
                <a:solidFill>
                  <a:srgbClr val="000000"/>
                </a:solidFill>
                <a:hlinkClick r:id="rId4"/>
              </a:rPr>
              <a:t>://www.chiplus.com/Uploads/DataSheet/Pseudo%20SRAM/Pseudo_CS26LV32163%20(2.7).pdf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35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 Students @ BSN Chip Team: James </a:t>
            </a:r>
            <a:r>
              <a:rPr lang="en-US" dirty="0"/>
              <a:t>Boley </a:t>
            </a:r>
            <a:r>
              <a:rPr lang="en-US" dirty="0" smtClean="0"/>
              <a:t>, </a:t>
            </a:r>
            <a:r>
              <a:rPr lang="en-US" dirty="0"/>
              <a:t> Yousef Shakhsheer</a:t>
            </a:r>
            <a:r>
              <a:rPr lang="en-US" dirty="0" smtClean="0"/>
              <a:t>, </a:t>
            </a:r>
            <a:r>
              <a:rPr lang="en-US" dirty="0"/>
              <a:t>Alicia Klinefelter</a:t>
            </a:r>
            <a:r>
              <a:rPr lang="en-US" dirty="0" smtClean="0"/>
              <a:t>, </a:t>
            </a:r>
            <a:r>
              <a:rPr lang="en-US" dirty="0"/>
              <a:t> Yanqing </a:t>
            </a:r>
            <a:r>
              <a:rPr lang="en-US" dirty="0" smtClean="0"/>
              <a:t>Zhang, Kyle Craig</a:t>
            </a:r>
          </a:p>
          <a:p>
            <a:r>
              <a:rPr lang="en-US" dirty="0" smtClean="0"/>
              <a:t>Mateja Putic, Grad Student, UVa</a:t>
            </a:r>
          </a:p>
          <a:p>
            <a:r>
              <a:rPr lang="en-US" dirty="0" smtClean="0"/>
              <a:t>Gary Lee, SEAS  IT Administrator</a:t>
            </a:r>
          </a:p>
          <a:p>
            <a:r>
              <a:rPr lang="en-US" dirty="0"/>
              <a:t>Professor Mircea Stan, </a:t>
            </a:r>
            <a:r>
              <a:rPr lang="en-US" dirty="0" smtClean="0"/>
              <a:t>ECE</a:t>
            </a:r>
            <a:r>
              <a:rPr lang="en-US" dirty="0"/>
              <a:t>, </a:t>
            </a:r>
            <a:r>
              <a:rPr lang="en-US" dirty="0" smtClean="0"/>
              <a:t>UVa</a:t>
            </a:r>
          </a:p>
          <a:p>
            <a:r>
              <a:rPr lang="en-US" dirty="0"/>
              <a:t>Professor </a:t>
            </a:r>
            <a:r>
              <a:rPr lang="en-US" dirty="0" smtClean="0"/>
              <a:t>Ben Calhoun, ECE, UVa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07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Problems in 6T based Subthreshold Bitcells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For 6T based 8T, 9T 10T … </a:t>
            </a:r>
            <a:r>
              <a:rPr lang="en-US" sz="2800" dirty="0" smtClean="0"/>
              <a:t>Half select Problem in Subthreshold domain</a:t>
            </a:r>
          </a:p>
          <a:p>
            <a:endParaRPr lang="en-US" dirty="0" smtClean="0"/>
          </a:p>
          <a:p>
            <a:pPr lvl="1"/>
            <a:r>
              <a:rPr lang="en-US" sz="2800" dirty="0" smtClean="0"/>
              <a:t>Read Stress SNM in Half Selected Cells while Writing</a:t>
            </a:r>
          </a:p>
          <a:p>
            <a:endParaRPr lang="en-US" dirty="0" smtClean="0"/>
          </a:p>
          <a:p>
            <a:pPr lvl="1"/>
            <a:r>
              <a:rPr lang="en-US" sz="2800" dirty="0" smtClean="0"/>
              <a:t>No Column Muxing a must</a:t>
            </a:r>
          </a:p>
          <a:p>
            <a:endParaRPr lang="en-US" dirty="0" smtClean="0"/>
          </a:p>
          <a:p>
            <a:pPr lvl="1"/>
            <a:r>
              <a:rPr lang="en-US" sz="2800" dirty="0" err="1" smtClean="0"/>
              <a:t>Writeback</a:t>
            </a:r>
            <a:r>
              <a:rPr lang="en-US" sz="2800" dirty="0" smtClean="0"/>
              <a:t> (Two </a:t>
            </a:r>
            <a:r>
              <a:rPr lang="en-US" sz="2800" dirty="0"/>
              <a:t>Cycle Write </a:t>
            </a:r>
            <a:r>
              <a:rPr lang="en-US" sz="2800" dirty="0" smtClean="0"/>
              <a:t>after </a:t>
            </a:r>
            <a:r>
              <a:rPr lang="en-US" sz="2800" dirty="0"/>
              <a:t>Read </a:t>
            </a:r>
            <a:r>
              <a:rPr lang="en-US" sz="2800" dirty="0" smtClean="0"/>
              <a:t>) a must in Writing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86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282" y="1742089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Thank You!</a:t>
            </a:r>
            <a:br>
              <a:rPr lang="en-US" dirty="0" smtClean="0"/>
            </a:b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12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to lower Energy in 6T based Subthreshold SRAMs?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Possibly Voltage Scaling?</a:t>
            </a:r>
          </a:p>
          <a:p>
            <a:pPr lvl="1"/>
            <a:r>
              <a:rPr lang="en-US" sz="2800" dirty="0" smtClean="0"/>
              <a:t>Operating in Subthreshold Domain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/>
              <a:t>Voltage Scaling further? Not a good Idea!</a:t>
            </a:r>
          </a:p>
          <a:p>
            <a:endParaRPr lang="en-US" dirty="0" smtClean="0"/>
          </a:p>
          <a:p>
            <a:pPr lvl="1"/>
            <a:r>
              <a:rPr lang="en-US" sz="2800" dirty="0"/>
              <a:t>Vmin is Limited by Worst case </a:t>
            </a:r>
            <a:r>
              <a:rPr lang="en-US" sz="2800" dirty="0" smtClean="0"/>
              <a:t>RSNM</a:t>
            </a:r>
            <a:r>
              <a:rPr lang="en-US" sz="2800" dirty="0"/>
              <a:t>, </a:t>
            </a:r>
            <a:r>
              <a:rPr lang="en-US" sz="2800" dirty="0" smtClean="0"/>
              <a:t>HSNM, VDRV</a:t>
            </a:r>
            <a:r>
              <a:rPr lang="en-US" sz="2800" dirty="0"/>
              <a:t>, </a:t>
            </a:r>
            <a:r>
              <a:rPr lang="en-US" sz="2800" dirty="0" smtClean="0"/>
              <a:t>and </a:t>
            </a:r>
            <a:r>
              <a:rPr lang="en-US" sz="2800" dirty="0"/>
              <a:t>so 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09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Minimum Operation Voltage (Vmin) Dependency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Worse case </a:t>
            </a:r>
            <a:r>
              <a:rPr lang="el-GR" dirty="0"/>
              <a:t>μ</a:t>
            </a:r>
            <a:r>
              <a:rPr lang="en-US" dirty="0"/>
              <a:t> - 3</a:t>
            </a:r>
            <a:r>
              <a:rPr lang="el-GR" dirty="0" smtClean="0"/>
              <a:t>σ</a:t>
            </a:r>
            <a:r>
              <a:rPr lang="en-US" dirty="0" smtClean="0"/>
              <a:t> Read SNM(RSNM or RNM) for 6T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637759" y="2114081"/>
            <a:ext cx="4835086" cy="4743919"/>
            <a:chOff x="2332969" y="2114081"/>
            <a:chExt cx="4835086" cy="474391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2969" y="2114081"/>
              <a:ext cx="4835086" cy="42818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9" name="Group 8"/>
            <p:cNvGrpSpPr/>
            <p:nvPr/>
          </p:nvGrpSpPr>
          <p:grpSpPr>
            <a:xfrm>
              <a:off x="2827279" y="4632083"/>
              <a:ext cx="4246183" cy="2225917"/>
              <a:chOff x="2827279" y="4632083"/>
              <a:chExt cx="4246183" cy="2225917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827279" y="4632083"/>
                <a:ext cx="1093076" cy="843807"/>
                <a:chOff x="2827279" y="4632083"/>
                <a:chExt cx="1093076" cy="843807"/>
              </a:xfrm>
            </p:grpSpPr>
            <p:sp>
              <p:nvSpPr>
                <p:cNvPr id="5" name="Down Arrow 4"/>
                <p:cNvSpPr/>
                <p:nvPr/>
              </p:nvSpPr>
              <p:spPr>
                <a:xfrm>
                  <a:off x="3058510" y="4866290"/>
                  <a:ext cx="420414" cy="609600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2827279" y="4632083"/>
                  <a:ext cx="109307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Worst Case</a:t>
                  </a:r>
                  <a:endParaRPr lang="en-US" sz="1200" dirty="0"/>
                </a:p>
              </p:txBody>
            </p:sp>
          </p:grpSp>
          <p:sp>
            <p:nvSpPr>
              <p:cNvPr id="8" name="TextBox 7"/>
              <p:cNvSpPr txBox="1"/>
              <p:nvPr/>
            </p:nvSpPr>
            <p:spPr>
              <a:xfrm>
                <a:off x="3058510" y="6596390"/>
                <a:ext cx="401495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/>
                  <a:t>IBM 130nm data provided by James Boley BSN Chip Group @ UVa</a:t>
                </a:r>
                <a:endParaRPr lang="en-US" sz="11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274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Vmin Dependency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Worse case </a:t>
            </a:r>
            <a:r>
              <a:rPr lang="el-GR" dirty="0"/>
              <a:t>μ</a:t>
            </a:r>
            <a:r>
              <a:rPr lang="en-US" dirty="0"/>
              <a:t> - 3</a:t>
            </a:r>
            <a:r>
              <a:rPr lang="el-GR" dirty="0" smtClean="0"/>
              <a:t>σ</a:t>
            </a:r>
            <a:r>
              <a:rPr lang="en-US" dirty="0" smtClean="0"/>
              <a:t> Hold SNM(HSNM) for 6T based 10T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295131" y="2154622"/>
            <a:ext cx="4650661" cy="4703378"/>
            <a:chOff x="2464841" y="2154622"/>
            <a:chExt cx="4650661" cy="470337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4841" y="2154622"/>
              <a:ext cx="4650661" cy="42041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2544057" y="5008522"/>
              <a:ext cx="1093076" cy="486025"/>
              <a:chOff x="2654140" y="4989865"/>
              <a:chExt cx="1093076" cy="486025"/>
            </a:xfrm>
          </p:grpSpPr>
          <p:sp>
            <p:nvSpPr>
              <p:cNvPr id="7" name="Down Arrow 6"/>
              <p:cNvSpPr/>
              <p:nvPr/>
            </p:nvSpPr>
            <p:spPr>
              <a:xfrm>
                <a:off x="3005960" y="5245844"/>
                <a:ext cx="210207" cy="230046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654140" y="4989865"/>
                <a:ext cx="109307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Worst Case</a:t>
                </a:r>
                <a:endParaRPr lang="en-US" sz="1200" dirty="0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3058510" y="6596390"/>
              <a:ext cx="40149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MIT 180xlp data provided by James Boley BSN Chip Group @ UVa</a:t>
              </a:r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1811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Vmin Dependency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Worse case </a:t>
            </a:r>
            <a:r>
              <a:rPr lang="el-GR" dirty="0"/>
              <a:t>μ</a:t>
            </a:r>
            <a:r>
              <a:rPr lang="en-US" dirty="0"/>
              <a:t> + 3</a:t>
            </a:r>
            <a:r>
              <a:rPr lang="el-GR" dirty="0" smtClean="0"/>
              <a:t>σ</a:t>
            </a:r>
            <a:r>
              <a:rPr lang="en-US" dirty="0" smtClean="0"/>
              <a:t> Data Retention Voltage (VDRV)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279220" y="2186151"/>
            <a:ext cx="4730625" cy="4650829"/>
            <a:chOff x="3058510" y="2207171"/>
            <a:chExt cx="4730625" cy="465082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4951" y="2207171"/>
              <a:ext cx="4704184" cy="42041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6643509" y="4779225"/>
              <a:ext cx="1093076" cy="843807"/>
              <a:chOff x="2827279" y="4632083"/>
              <a:chExt cx="1093076" cy="843807"/>
            </a:xfrm>
          </p:grpSpPr>
          <p:sp>
            <p:nvSpPr>
              <p:cNvPr id="8" name="Down Arrow 7"/>
              <p:cNvSpPr/>
              <p:nvPr/>
            </p:nvSpPr>
            <p:spPr>
              <a:xfrm>
                <a:off x="3058510" y="4866290"/>
                <a:ext cx="420414" cy="60960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827279" y="4632083"/>
                <a:ext cx="109307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Worst Case</a:t>
                </a:r>
                <a:endParaRPr lang="en-US" sz="1200" dirty="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3058510" y="6596390"/>
              <a:ext cx="40149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IBM 130nm data provided by James Boley BSN Chip Group @ UVa</a:t>
              </a:r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70452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Possible Solutions to “How to lower Energy in 6T based SRAMs”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New </a:t>
            </a:r>
            <a:r>
              <a:rPr lang="en-US" sz="3600" dirty="0"/>
              <a:t>Type of Bitcells 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/>
              <a:t>Novel Read/Write </a:t>
            </a:r>
            <a:r>
              <a:rPr lang="en-US" sz="3600" dirty="0" smtClean="0"/>
              <a:t>Methods</a:t>
            </a:r>
          </a:p>
          <a:p>
            <a:endParaRPr lang="en-US" sz="3600" dirty="0"/>
          </a:p>
          <a:p>
            <a:r>
              <a:rPr lang="en-US" sz="3600" dirty="0"/>
              <a:t>New SRAM </a:t>
            </a:r>
            <a:r>
              <a:rPr lang="en-US" sz="3600" dirty="0" smtClean="0"/>
              <a:t>Architectures</a:t>
            </a:r>
            <a:endParaRPr lang="en-US" sz="3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95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Earlier Works in SRAM Dynamic Energy/Power Mitigation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i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00144700"/>
              </p:ext>
            </p:extLst>
          </p:nvPr>
        </p:nvGraphicFramePr>
        <p:xfrm>
          <a:off x="999304" y="1943318"/>
          <a:ext cx="8026400" cy="376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8" name="Worksheet" r:id="rId3" imgW="6115050" imgH="2867025" progId="Excel.Sheet.12">
                  <p:embed/>
                </p:oleObj>
              </mc:Choice>
              <mc:Fallback>
                <p:oleObj name="Worksheet" r:id="rId3" imgW="6115050" imgH="2867025" progId="Excel.Sheet.12">
                  <p:embed/>
                  <p:pic>
                    <p:nvPicPr>
                      <p:cNvPr id="0" name="Content Placeholder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9304" y="1943318"/>
                        <a:ext cx="8026400" cy="3763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614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LPVLSI_PPT_TEMPLATE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4529</TotalTime>
  <Words>1031</Words>
  <Application>Microsoft Office PowerPoint</Application>
  <PresentationFormat>On-screen Show (4:3)</PresentationFormat>
  <Paragraphs>201</Paragraphs>
  <Slides>30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RLPVLSI_PPT_TEMPLATE</vt:lpstr>
      <vt:lpstr>Worksheet</vt:lpstr>
      <vt:lpstr>A Method to Implement Low Energy Read Operations, and Single Cycle Write after Read in Subthreshold SRAMs</vt:lpstr>
      <vt:lpstr>Why did We Moved to Subthreshold Supply Voltages?</vt:lpstr>
      <vt:lpstr>Problems in 6T based Subthreshold Bitcells</vt:lpstr>
      <vt:lpstr>How to lower Energy in 6T based Subthreshold SRAMs?</vt:lpstr>
      <vt:lpstr>Minimum Operation Voltage (Vmin) Dependency</vt:lpstr>
      <vt:lpstr>Vmin Dependency</vt:lpstr>
      <vt:lpstr>Vmin Dependency</vt:lpstr>
      <vt:lpstr>Possible Solutions to “How to lower Energy in 6T based SRAMs”</vt:lpstr>
      <vt:lpstr>Earlier Works in SRAM Dynamic Energy/Power Mitigation</vt:lpstr>
      <vt:lpstr>Can We do Better? </vt:lpstr>
      <vt:lpstr>Single Cycle Write after Read(WAR)?</vt:lpstr>
      <vt:lpstr>Block Diagram of the 4KB Subthreshold Data Memory</vt:lpstr>
      <vt:lpstr>4KB Subthreshold SRAM Layout</vt:lpstr>
      <vt:lpstr>What about Half Select Problem?</vt:lpstr>
      <vt:lpstr>Energy Comparison: Read vs. LER</vt:lpstr>
      <vt:lpstr>Subthreshold LER Energy Savings Trend with this Scheme</vt:lpstr>
      <vt:lpstr>Above Subthreshold LER Energy Savings Trend</vt:lpstr>
      <vt:lpstr>How is LER Energy vs. Cycle Time?</vt:lpstr>
      <vt:lpstr>How is Read Energy vs. Cycle Time?</vt:lpstr>
      <vt:lpstr>How is Write after Read Energy vs. Cycle Time?</vt:lpstr>
      <vt:lpstr>Temperature Dependency of Cycle Time and Access Time</vt:lpstr>
      <vt:lpstr>Comparison of Read Energy: Old vs. New Design</vt:lpstr>
      <vt:lpstr>Comparison of Write after Read (WAR) Energy: Old vs. New Design</vt:lpstr>
      <vt:lpstr>Comparison of Leakage Current: Old vs. New Design</vt:lpstr>
      <vt:lpstr>Comparison of Area and Cycle Time: Old vs. New Design</vt:lpstr>
      <vt:lpstr>Comparison With Prior Works</vt:lpstr>
      <vt:lpstr>Conclusion</vt:lpstr>
      <vt:lpstr>References</vt:lpstr>
      <vt:lpstr>Acknowledgements</vt:lpstr>
      <vt:lpstr>Thank You! Questions?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amk5vx</dc:creator>
  <cp:lastModifiedBy>ab9ca</cp:lastModifiedBy>
  <cp:revision>616</cp:revision>
  <cp:lastPrinted>2012-12-03T18:31:20Z</cp:lastPrinted>
  <dcterms:created xsi:type="dcterms:W3CDTF">2012-04-26T20:08:20Z</dcterms:created>
  <dcterms:modified xsi:type="dcterms:W3CDTF">2012-12-08T18:38:50Z</dcterms:modified>
</cp:coreProperties>
</file>